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21"/>
  </p:notesMasterIdLst>
  <p:handoutMasterIdLst>
    <p:handoutMasterId r:id="rId122"/>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695" r:id="rId27"/>
    <p:sldId id="1658" r:id="rId28"/>
    <p:sldId id="1698" r:id="rId29"/>
    <p:sldId id="1696" r:id="rId30"/>
    <p:sldId id="1697" r:id="rId31"/>
    <p:sldId id="948" r:id="rId32"/>
    <p:sldId id="793" r:id="rId33"/>
    <p:sldId id="990" r:id="rId34"/>
    <p:sldId id="984" r:id="rId35"/>
    <p:sldId id="985" r:id="rId36"/>
    <p:sldId id="986" r:id="rId37"/>
    <p:sldId id="987" r:id="rId38"/>
    <p:sldId id="988" r:id="rId39"/>
    <p:sldId id="1673" r:id="rId40"/>
    <p:sldId id="872" r:id="rId41"/>
    <p:sldId id="1000" r:id="rId42"/>
    <p:sldId id="1689" r:id="rId43"/>
    <p:sldId id="1001" r:id="rId44"/>
    <p:sldId id="1003" r:id="rId45"/>
    <p:sldId id="1004" r:id="rId46"/>
    <p:sldId id="1005" r:id="rId47"/>
    <p:sldId id="1009" r:id="rId48"/>
    <p:sldId id="1002" r:id="rId49"/>
    <p:sldId id="949" r:id="rId50"/>
    <p:sldId id="999" r:id="rId51"/>
    <p:sldId id="1674" r:id="rId52"/>
    <p:sldId id="1059" r:id="rId53"/>
    <p:sldId id="1656" r:id="rId54"/>
    <p:sldId id="1045" r:id="rId55"/>
    <p:sldId id="1659" r:id="rId56"/>
    <p:sldId id="1018" r:id="rId57"/>
    <p:sldId id="1020" r:id="rId58"/>
    <p:sldId id="1015" r:id="rId59"/>
    <p:sldId id="1016" r:id="rId60"/>
    <p:sldId id="1017" r:id="rId61"/>
    <p:sldId id="1677" r:id="rId62"/>
    <p:sldId id="1688" r:id="rId63"/>
    <p:sldId id="1675" r:id="rId64"/>
    <p:sldId id="1671" r:id="rId65"/>
    <p:sldId id="1647" r:id="rId66"/>
    <p:sldId id="1678" r:id="rId67"/>
    <p:sldId id="1679" r:id="rId68"/>
    <p:sldId id="1680" r:id="rId69"/>
    <p:sldId id="1681" r:id="rId70"/>
    <p:sldId id="1683" r:id="rId71"/>
    <p:sldId id="1684" r:id="rId72"/>
    <p:sldId id="1685" r:id="rId73"/>
    <p:sldId id="1648" r:id="rId74"/>
    <p:sldId id="1686" r:id="rId75"/>
    <p:sldId id="950" r:id="rId76"/>
    <p:sldId id="933" r:id="rId77"/>
    <p:sldId id="934" r:id="rId78"/>
    <p:sldId id="951" r:id="rId79"/>
    <p:sldId id="822" r:id="rId80"/>
    <p:sldId id="1687" r:id="rId81"/>
    <p:sldId id="1049" r:id="rId82"/>
    <p:sldId id="981" r:id="rId83"/>
    <p:sldId id="1047" r:id="rId84"/>
    <p:sldId id="1645" r:id="rId85"/>
    <p:sldId id="995" r:id="rId86"/>
    <p:sldId id="1660" r:id="rId87"/>
    <p:sldId id="1064" r:id="rId88"/>
    <p:sldId id="928" r:id="rId89"/>
    <p:sldId id="972" r:id="rId90"/>
    <p:sldId id="379" r:id="rId91"/>
    <p:sldId id="992" r:id="rId92"/>
    <p:sldId id="1642" r:id="rId93"/>
    <p:sldId id="1649" r:id="rId94"/>
    <p:sldId id="1643" r:id="rId95"/>
    <p:sldId id="1032" r:id="rId96"/>
    <p:sldId id="903" r:id="rId97"/>
    <p:sldId id="953" r:id="rId98"/>
    <p:sldId id="1628" r:id="rId99"/>
    <p:sldId id="1629" r:id="rId100"/>
    <p:sldId id="856" r:id="rId101"/>
    <p:sldId id="1662" r:id="rId102"/>
    <p:sldId id="1663" r:id="rId103"/>
    <p:sldId id="1690" r:id="rId104"/>
    <p:sldId id="755" r:id="rId105"/>
    <p:sldId id="765" r:id="rId106"/>
    <p:sldId id="761" r:id="rId107"/>
    <p:sldId id="763" r:id="rId108"/>
    <p:sldId id="1664" r:id="rId109"/>
    <p:sldId id="760" r:id="rId110"/>
    <p:sldId id="1652" r:id="rId111"/>
    <p:sldId id="1050" r:id="rId112"/>
    <p:sldId id="1048" r:id="rId113"/>
    <p:sldId id="1053" r:id="rId114"/>
    <p:sldId id="411" r:id="rId115"/>
    <p:sldId id="1665" r:id="rId116"/>
    <p:sldId id="989" r:id="rId117"/>
    <p:sldId id="994" r:id="rId118"/>
    <p:sldId id="979" r:id="rId119"/>
    <p:sldId id="256" r:id="rId1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695"/>
            <p14:sldId id="1658"/>
            <p14:sldId id="1698"/>
            <p14:sldId id="1696"/>
            <p14:sldId id="1697"/>
          </p14:sldIdLst>
        </p14:section>
        <p14:section name="Storage" id="{622DAFD0-F606-4AB5-8F78-0FF3AF2702DE}">
          <p14:sldIdLst>
            <p14:sldId id="948"/>
            <p14:sldId id="793"/>
            <p14:sldId id="990"/>
            <p14:sldId id="984"/>
            <p14:sldId id="985"/>
            <p14:sldId id="986"/>
            <p14:sldId id="987"/>
            <p14:sldId id="988"/>
            <p14:sldId id="1673"/>
          </p14:sldIdLst>
        </p14:section>
        <p14:section name="Accounting" id="{FD74824F-5D0A-4FAC-83BE-88274C7A15E5}">
          <p14:sldIdLst>
            <p14:sldId id="872"/>
            <p14:sldId id="1000"/>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 id="1643"/>
          </p14:sldIdLst>
        </p14:section>
        <p14:section name="Debugging Queue" id="{3A9F716D-4419-4951-BE1D-A5769C80AD38}">
          <p14:sldIdLst>
            <p14:sldId id="1032"/>
          </p14:sldIdLst>
        </p14:section>
        <p14:section name="Singularity Container" id="{19CE03D8-0ABC-498A-BCFC-7D65B0EA7670}">
          <p14:sldIdLst>
            <p14:sldId id="903"/>
          </p14:sldIdLst>
        </p14:section>
        <p14:section name="Worker" id="{0C09BF08-6982-4961-A719-EB1CB37C8495}">
          <p14:sldIdLst>
            <p14:sldId id="953"/>
            <p14:sldId id="1628"/>
            <p14:sldId id="1629"/>
            <p14:sldId id="856"/>
            <p14:sldId id="1662"/>
            <p14:sldId id="1663"/>
            <p14:sldId id="1690"/>
            <p14:sldId id="755"/>
            <p14:sldId id="765"/>
            <p14:sldId id="761"/>
            <p14:sldId id="763"/>
            <p14:sldId id="1664"/>
            <p14:sldId id="760"/>
            <p14:sldId id="1652"/>
            <p14:sldId id="1050"/>
            <p14:sldId id="1048"/>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22" autoAdjust="0"/>
  </p:normalViewPr>
  <p:slideViewPr>
    <p:cSldViewPr snapToObjects="1" showGuides="1">
      <p:cViewPr varScale="1">
        <p:scale>
          <a:sx n="67" d="100"/>
          <a:sy n="67" d="100"/>
        </p:scale>
        <p:origin x="644" y="44"/>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presProps" Target="pres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2">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14/05/2024</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14/05/2024</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31965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24</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So</a:t>
            </a:r>
            <a:r>
              <a:rPr lang="nl-BE" dirty="0">
                <a:latin typeface="Arial"/>
                <a:cs typeface="Arial"/>
              </a:rPr>
              <a:t> </a:t>
            </a:r>
            <a:r>
              <a:rPr lang="nl-BE" dirty="0" err="1">
                <a:latin typeface="Arial"/>
                <a:cs typeface="Arial"/>
              </a:rPr>
              <a:t>why</a:t>
            </a:r>
            <a:r>
              <a:rPr lang="nl-BE" dirty="0">
                <a:latin typeface="Arial"/>
                <a:cs typeface="Arial"/>
              </a:rPr>
              <a:t> do we </a:t>
            </a:r>
            <a:r>
              <a:rPr lang="nl-BE" dirty="0" err="1">
                <a:latin typeface="Arial"/>
                <a:cs typeface="Arial"/>
              </a:rPr>
              <a:t>use</a:t>
            </a:r>
            <a:r>
              <a:rPr lang="nl-BE" dirty="0">
                <a:latin typeface="Arial"/>
                <a:cs typeface="Arial"/>
              </a:rPr>
              <a:t> </a:t>
            </a:r>
            <a:r>
              <a:rPr lang="nl-BE" dirty="0" err="1">
                <a:latin typeface="Arial"/>
                <a:cs typeface="Arial"/>
              </a:rPr>
              <a:t>the</a:t>
            </a:r>
            <a:r>
              <a:rPr lang="nl-BE" dirty="0">
                <a:latin typeface="Arial"/>
                <a:cs typeface="Arial"/>
              </a:rPr>
              <a:t> credit system? </a:t>
            </a:r>
          </a:p>
          <a:p>
            <a:r>
              <a:rPr lang="nl-BE" dirty="0" err="1">
                <a:latin typeface="Arial"/>
                <a:cs typeface="Arial"/>
              </a:rPr>
              <a:t>Firstly</a:t>
            </a:r>
            <a:r>
              <a:rPr lang="nl-BE" dirty="0">
                <a:latin typeface="Arial"/>
                <a:cs typeface="Arial"/>
              </a:rPr>
              <a:t>, </a:t>
            </a:r>
            <a:r>
              <a:rPr lang="nl-BE" dirty="0" err="1">
                <a:latin typeface="Arial"/>
                <a:cs typeface="Arial"/>
              </a:rPr>
              <a:t>it</a:t>
            </a:r>
            <a:r>
              <a:rPr lang="nl-BE" dirty="0">
                <a:latin typeface="Arial"/>
                <a:cs typeface="Arial"/>
              </a:rPr>
              <a:t> is a tool </a:t>
            </a:r>
            <a:r>
              <a:rPr lang="nl-BE" dirty="0" err="1">
                <a:latin typeface="Arial"/>
                <a:cs typeface="Arial"/>
              </a:rPr>
              <a:t>to</a:t>
            </a:r>
            <a:r>
              <a:rPr lang="nl-BE" dirty="0">
                <a:latin typeface="Arial"/>
                <a:cs typeface="Arial"/>
              </a:rPr>
              <a:t> manage </a:t>
            </a:r>
            <a:r>
              <a:rPr lang="nl-BE" dirty="0" err="1">
                <a:latin typeface="Arial"/>
                <a:cs typeface="Arial"/>
              </a:rPr>
              <a:t>the</a:t>
            </a:r>
            <a:r>
              <a:rPr lang="nl-BE" dirty="0">
                <a:latin typeface="Arial"/>
                <a:cs typeface="Arial"/>
              </a:rPr>
              <a:t> access </a:t>
            </a:r>
            <a:r>
              <a:rPr lang="nl-BE" dirty="0" err="1">
                <a:latin typeface="Arial"/>
                <a:cs typeface="Arial"/>
              </a:rPr>
              <a:t>to</a:t>
            </a:r>
            <a:r>
              <a:rPr lang="nl-BE" dirty="0">
                <a:latin typeface="Arial"/>
                <a:cs typeface="Arial"/>
              </a:rPr>
              <a:t> </a:t>
            </a:r>
            <a:r>
              <a:rPr lang="nl-BE" dirty="0" err="1">
                <a:latin typeface="Arial"/>
                <a:cs typeface="Arial"/>
              </a:rPr>
              <a:t>our</a:t>
            </a:r>
            <a:r>
              <a:rPr lang="nl-BE" dirty="0">
                <a:latin typeface="Arial"/>
                <a:cs typeface="Arial"/>
              </a:rPr>
              <a:t> </a:t>
            </a:r>
            <a:r>
              <a:rPr lang="nl-BE" dirty="0" err="1">
                <a:latin typeface="Arial"/>
                <a:cs typeface="Arial"/>
              </a:rPr>
              <a:t>computational</a:t>
            </a:r>
            <a:r>
              <a:rPr lang="nl-BE" dirty="0">
                <a:latin typeface="Arial"/>
                <a:cs typeface="Arial"/>
              </a:rPr>
              <a:t> resources. And </a:t>
            </a:r>
            <a:r>
              <a:rPr lang="nl-BE" dirty="0" err="1">
                <a:latin typeface="Arial"/>
                <a:cs typeface="Arial"/>
              </a:rPr>
              <a:t>secondly</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provides</a:t>
            </a:r>
            <a:r>
              <a:rPr lang="nl-BE" dirty="0">
                <a:latin typeface="Arial"/>
                <a:cs typeface="Arial"/>
              </a:rPr>
              <a:t> </a:t>
            </a:r>
            <a:r>
              <a:rPr lang="nl-BE" dirty="0" err="1">
                <a:latin typeface="Arial"/>
                <a:cs typeface="Arial"/>
              </a:rPr>
              <a:t>additional</a:t>
            </a:r>
            <a:r>
              <a:rPr lang="nl-BE" dirty="0">
                <a:latin typeface="Arial"/>
                <a:cs typeface="Arial"/>
              </a:rPr>
              <a:t> benefits like  </a:t>
            </a:r>
            <a:r>
              <a:rPr lang="nl-BE" dirty="0" err="1">
                <a:latin typeface="Arial"/>
                <a:cs typeface="Arial"/>
              </a:rPr>
              <a:t>traceability</a:t>
            </a:r>
            <a:r>
              <a:rPr lang="nl-BE" dirty="0">
                <a:latin typeface="Arial"/>
                <a:cs typeface="Arial"/>
              </a:rPr>
              <a:t> and accountability. If you have </a:t>
            </a:r>
            <a:r>
              <a:rPr lang="nl-BE" dirty="0" err="1">
                <a:latin typeface="Arial"/>
                <a:cs typeface="Arial"/>
              </a:rPr>
              <a:t>for</a:t>
            </a:r>
            <a:r>
              <a:rPr lang="nl-BE" dirty="0">
                <a:latin typeface="Arial"/>
                <a:cs typeface="Arial"/>
              </a:rPr>
              <a:t> </a:t>
            </a:r>
            <a:r>
              <a:rPr lang="nl-BE" dirty="0" err="1">
                <a:latin typeface="Arial"/>
                <a:cs typeface="Arial"/>
              </a:rPr>
              <a:t>instance</a:t>
            </a:r>
            <a:r>
              <a:rPr lang="nl-BE" dirty="0">
                <a:latin typeface="Arial"/>
                <a:cs typeface="Arial"/>
              </a:rPr>
              <a:t> master </a:t>
            </a:r>
            <a:r>
              <a:rPr lang="nl-BE" dirty="0" err="1">
                <a:latin typeface="Arial"/>
                <a:cs typeface="Arial"/>
              </a:rPr>
              <a:t>students</a:t>
            </a:r>
            <a:r>
              <a:rPr lang="nl-BE" dirty="0">
                <a:latin typeface="Arial"/>
                <a:cs typeface="Arial"/>
              </a:rPr>
              <a:t> and you want </a:t>
            </a:r>
            <a:r>
              <a:rPr lang="nl-BE" dirty="0" err="1">
                <a:latin typeface="Arial"/>
                <a:cs typeface="Arial"/>
              </a:rPr>
              <a:t>to</a:t>
            </a:r>
            <a:r>
              <a:rPr lang="nl-BE" dirty="0">
                <a:latin typeface="Arial"/>
                <a:cs typeface="Arial"/>
              </a:rPr>
              <a:t> </a:t>
            </a:r>
            <a:r>
              <a:rPr lang="nl-BE" dirty="0" err="1">
                <a:latin typeface="Arial"/>
                <a:cs typeface="Arial"/>
              </a:rPr>
              <a:t>grant</a:t>
            </a:r>
            <a:r>
              <a:rPr lang="nl-BE" dirty="0">
                <a:latin typeface="Arial"/>
                <a:cs typeface="Arial"/>
              </a:rPr>
              <a:t> </a:t>
            </a:r>
            <a:r>
              <a:rPr lang="nl-BE" dirty="0" err="1">
                <a:latin typeface="Arial"/>
                <a:cs typeface="Arial"/>
              </a:rPr>
              <a:t>them</a:t>
            </a:r>
            <a:r>
              <a:rPr lang="nl-BE" dirty="0">
                <a:latin typeface="Arial"/>
                <a:cs typeface="Arial"/>
              </a:rPr>
              <a:t> </a:t>
            </a:r>
            <a:r>
              <a:rPr lang="nl-BE" dirty="0" err="1">
                <a:latin typeface="Arial"/>
                <a:cs typeface="Arial"/>
              </a:rPr>
              <a:t>computational</a:t>
            </a:r>
            <a:r>
              <a:rPr lang="nl-BE" dirty="0">
                <a:latin typeface="Arial"/>
                <a:cs typeface="Arial"/>
              </a:rPr>
              <a:t> access on a project, you can create a separate project </a:t>
            </a:r>
            <a:r>
              <a:rPr lang="nl-BE" dirty="0" err="1">
                <a:latin typeface="Arial"/>
                <a:cs typeface="Arial"/>
              </a:rPr>
              <a:t>for</a:t>
            </a:r>
            <a:r>
              <a:rPr lang="nl-BE" dirty="0">
                <a:latin typeface="Arial"/>
                <a:cs typeface="Arial"/>
              </a:rPr>
              <a:t> </a:t>
            </a:r>
            <a:r>
              <a:rPr lang="nl-BE" dirty="0" err="1">
                <a:latin typeface="Arial"/>
                <a:cs typeface="Arial"/>
              </a:rPr>
              <a:t>them</a:t>
            </a:r>
            <a:r>
              <a:rPr lang="nl-BE" dirty="0">
                <a:latin typeface="Arial"/>
                <a:cs typeface="Arial"/>
              </a:rPr>
              <a:t> and put some credits on it. </a:t>
            </a:r>
            <a:r>
              <a:rPr lang="nl-BE" dirty="0" err="1">
                <a:latin typeface="Arial"/>
                <a:cs typeface="Arial"/>
              </a:rPr>
              <a:t>You're</a:t>
            </a:r>
            <a:r>
              <a:rPr lang="nl-BE" dirty="0">
                <a:latin typeface="Arial"/>
                <a:cs typeface="Arial"/>
              </a:rPr>
              <a:t> in complete control of </a:t>
            </a:r>
            <a:r>
              <a:rPr lang="nl-BE" dirty="0" err="1">
                <a:latin typeface="Arial"/>
                <a:cs typeface="Arial"/>
              </a:rPr>
              <a:t>who</a:t>
            </a:r>
            <a:r>
              <a:rPr lang="nl-BE" dirty="0">
                <a:latin typeface="Arial"/>
                <a:cs typeface="Arial"/>
              </a:rPr>
              <a:t> </a:t>
            </a:r>
            <a:r>
              <a:rPr lang="nl-BE" dirty="0" err="1">
                <a:latin typeface="Arial"/>
                <a:cs typeface="Arial"/>
              </a:rPr>
              <a:t>get’s</a:t>
            </a:r>
            <a:r>
              <a:rPr lang="nl-BE" dirty="0">
                <a:latin typeface="Arial"/>
                <a:cs typeface="Arial"/>
              </a:rPr>
              <a:t> access and </a:t>
            </a:r>
            <a:r>
              <a:rPr lang="nl-BE" dirty="0" err="1">
                <a:latin typeface="Arial"/>
                <a:cs typeface="Arial"/>
              </a:rPr>
              <a:t>what</a:t>
            </a:r>
            <a:r>
              <a:rPr lang="nl-BE" dirty="0">
                <a:latin typeface="Arial"/>
                <a:cs typeface="Arial"/>
              </a:rPr>
              <a:t> </a:t>
            </a:r>
            <a:r>
              <a:rPr lang="nl-BE" dirty="0" err="1">
                <a:latin typeface="Arial"/>
                <a:cs typeface="Arial"/>
              </a:rPr>
              <a:t>the</a:t>
            </a:r>
            <a:r>
              <a:rPr lang="nl-BE" dirty="0">
                <a:latin typeface="Arial"/>
                <a:cs typeface="Arial"/>
              </a:rPr>
              <a:t> maximum </a:t>
            </a:r>
            <a:r>
              <a:rPr lang="nl-BE" dirty="0" err="1">
                <a:latin typeface="Arial"/>
                <a:cs typeface="Arial"/>
              </a:rPr>
              <a:t>amount</a:t>
            </a:r>
            <a:r>
              <a:rPr lang="nl-BE" dirty="0">
                <a:latin typeface="Arial"/>
                <a:cs typeface="Arial"/>
              </a:rPr>
              <a:t> of resources is that they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able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You can even follow up on </a:t>
            </a:r>
            <a:r>
              <a:rPr lang="nl-BE" dirty="0" err="1">
                <a:latin typeface="Arial"/>
                <a:cs typeface="Arial"/>
              </a:rPr>
              <a:t>what</a:t>
            </a:r>
            <a:r>
              <a:rPr lang="nl-BE" dirty="0">
                <a:latin typeface="Arial"/>
                <a:cs typeface="Arial"/>
              </a:rPr>
              <a:t> </a:t>
            </a:r>
            <a:r>
              <a:rPr lang="nl-BE" dirty="0" err="1">
                <a:latin typeface="Arial"/>
                <a:cs typeface="Arial"/>
              </a:rPr>
              <a:t>they've</a:t>
            </a:r>
            <a:r>
              <a:rPr lang="nl-BE" dirty="0">
                <a:latin typeface="Arial"/>
                <a:cs typeface="Arial"/>
              </a:rPr>
              <a:t> been </a:t>
            </a:r>
            <a:r>
              <a:rPr lang="nl-BE" dirty="0" err="1">
                <a:latin typeface="Arial"/>
                <a:cs typeface="Arial"/>
              </a:rPr>
              <a:t>using</a:t>
            </a:r>
            <a:r>
              <a:rPr lang="nl-BE" dirty="0">
                <a:latin typeface="Arial"/>
                <a:cs typeface="Arial"/>
              </a:rPr>
              <a:t>. </a:t>
            </a:r>
            <a:endParaRPr lang="nl-BE" dirty="0"/>
          </a:p>
          <a:p>
            <a:r>
              <a:rPr lang="nl-BE" dirty="0">
                <a:latin typeface="Arial"/>
                <a:cs typeface="Arial"/>
              </a:rPr>
              <a:t>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European </a:t>
            </a:r>
            <a:r>
              <a:rPr lang="nl-BE" dirty="0" err="1">
                <a:latin typeface="Arial"/>
                <a:cs typeface="Arial"/>
              </a:rPr>
              <a:t>projects</a:t>
            </a:r>
            <a:r>
              <a:rPr lang="nl-BE" dirty="0">
                <a:latin typeface="Arial"/>
                <a:cs typeface="Arial"/>
              </a:rPr>
              <a:t> or other type of </a:t>
            </a:r>
            <a:r>
              <a:rPr lang="nl-BE" dirty="0" err="1">
                <a:latin typeface="Arial"/>
                <a:cs typeface="Arial"/>
              </a:rPr>
              <a:t>projects</a:t>
            </a:r>
            <a:r>
              <a:rPr lang="nl-BE" dirty="0">
                <a:latin typeface="Arial"/>
                <a:cs typeface="Arial"/>
              </a:rPr>
              <a:t> where you need </a:t>
            </a:r>
            <a:r>
              <a:rPr lang="nl-BE" dirty="0" err="1">
                <a:latin typeface="Arial"/>
                <a:cs typeface="Arial"/>
              </a:rPr>
              <a:t>to</a:t>
            </a:r>
            <a:r>
              <a:rPr lang="nl-BE" dirty="0">
                <a:latin typeface="Arial"/>
                <a:cs typeface="Arial"/>
              </a:rPr>
              <a:t> have a </a:t>
            </a:r>
            <a:r>
              <a:rPr lang="nl-BE" dirty="0" err="1">
                <a:latin typeface="Arial"/>
                <a:cs typeface="Arial"/>
              </a:rPr>
              <a:t>trace</a:t>
            </a:r>
            <a:r>
              <a:rPr lang="nl-BE" dirty="0">
                <a:latin typeface="Arial"/>
                <a:cs typeface="Arial"/>
              </a:rPr>
              <a:t> </a:t>
            </a:r>
            <a:r>
              <a:rPr lang="nl-BE" dirty="0" err="1">
                <a:latin typeface="Arial"/>
                <a:cs typeface="Arial"/>
              </a:rPr>
              <a:t>for</a:t>
            </a:r>
            <a:r>
              <a:rPr lang="nl-BE" dirty="0">
                <a:latin typeface="Arial"/>
                <a:cs typeface="Arial"/>
              </a:rPr>
              <a:t> a </a:t>
            </a:r>
            <a:r>
              <a:rPr lang="nl-BE" dirty="0" err="1">
                <a:latin typeface="Arial"/>
                <a:cs typeface="Arial"/>
              </a:rPr>
              <a:t>possible</a:t>
            </a:r>
            <a:r>
              <a:rPr lang="nl-BE" dirty="0">
                <a:latin typeface="Arial"/>
                <a:cs typeface="Arial"/>
              </a:rPr>
              <a:t> audit This can </a:t>
            </a:r>
            <a:r>
              <a:rPr lang="nl-BE" dirty="0" err="1">
                <a:latin typeface="Arial"/>
                <a:cs typeface="Arial"/>
              </a:rPr>
              <a:t>be</a:t>
            </a:r>
            <a:r>
              <a:rPr lang="nl-BE" dirty="0">
                <a:latin typeface="Arial"/>
                <a:cs typeface="Arial"/>
              </a:rPr>
              <a:t> </a:t>
            </a:r>
            <a:r>
              <a:rPr lang="nl-BE" dirty="0" err="1">
                <a:latin typeface="Arial"/>
                <a:cs typeface="Arial"/>
              </a:rPr>
              <a:t>delivered</a:t>
            </a:r>
            <a:r>
              <a:rPr lang="nl-BE" dirty="0">
                <a:latin typeface="Arial"/>
                <a:cs typeface="Arial"/>
              </a:rPr>
              <a:t> with </a:t>
            </a:r>
            <a:r>
              <a:rPr lang="nl-BE" dirty="0" err="1">
                <a:latin typeface="Arial"/>
                <a:cs typeface="Arial"/>
              </a:rPr>
              <a:t>the</a:t>
            </a:r>
            <a:r>
              <a:rPr lang="nl-BE" dirty="0">
                <a:latin typeface="Arial"/>
                <a:cs typeface="Arial"/>
              </a:rPr>
              <a:t> </a:t>
            </a:r>
            <a:r>
              <a:rPr lang="nl-BE" dirty="0" err="1">
                <a:latin typeface="Arial"/>
                <a:cs typeface="Arial"/>
              </a:rPr>
              <a:t>traces</a:t>
            </a:r>
            <a:r>
              <a:rPr lang="nl-BE" dirty="0">
                <a:latin typeface="Arial"/>
                <a:cs typeface="Arial"/>
              </a:rPr>
              <a:t> of </a:t>
            </a:r>
            <a:r>
              <a:rPr lang="nl-BE" dirty="0" err="1">
                <a:latin typeface="Arial"/>
                <a:cs typeface="Arial"/>
              </a:rPr>
              <a:t>the</a:t>
            </a:r>
            <a:r>
              <a:rPr lang="nl-BE" dirty="0">
                <a:latin typeface="Arial"/>
                <a:cs typeface="Arial"/>
              </a:rPr>
              <a:t> credit system. </a:t>
            </a:r>
          </a:p>
          <a:p>
            <a:endParaRPr lang="nl-BE" dirty="0"/>
          </a:p>
          <a:p>
            <a:r>
              <a:rPr lang="nl-BE" dirty="0">
                <a:latin typeface="Arial"/>
                <a:cs typeface="Arial"/>
              </a:rPr>
              <a:t>  And </a:t>
            </a:r>
            <a:r>
              <a:rPr lang="nl-BE" dirty="0" err="1">
                <a:latin typeface="Arial"/>
                <a:cs typeface="Arial"/>
              </a:rPr>
              <a:t>why</a:t>
            </a:r>
            <a:r>
              <a:rPr lang="nl-BE" dirty="0">
                <a:latin typeface="Arial"/>
                <a:cs typeface="Arial"/>
              </a:rPr>
              <a:t> are we </a:t>
            </a:r>
            <a:r>
              <a:rPr lang="nl-BE" dirty="0" err="1">
                <a:latin typeface="Arial"/>
                <a:cs typeface="Arial"/>
              </a:rPr>
              <a:t>charging</a:t>
            </a:r>
            <a:r>
              <a:rPr lang="nl-BE" dirty="0">
                <a:latin typeface="Arial"/>
                <a:cs typeface="Arial"/>
              </a:rPr>
              <a:t> a </a:t>
            </a:r>
            <a:r>
              <a:rPr lang="nl-BE" dirty="0" err="1">
                <a:latin typeface="Arial"/>
                <a:cs typeface="Arial"/>
              </a:rPr>
              <a:t>cost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usage? </a:t>
            </a:r>
          </a:p>
          <a:p>
            <a:r>
              <a:rPr lang="nl-BE" dirty="0">
                <a:latin typeface="Arial"/>
                <a:cs typeface="Arial"/>
              </a:rPr>
              <a:t>  First of </a:t>
            </a:r>
            <a:r>
              <a:rPr lang="nl-BE" dirty="0" err="1">
                <a:latin typeface="Arial"/>
                <a:cs typeface="Arial"/>
              </a:rPr>
              <a:t>all</a:t>
            </a:r>
            <a:r>
              <a:rPr lang="nl-BE" dirty="0">
                <a:latin typeface="Arial"/>
                <a:cs typeface="Arial"/>
              </a:rPr>
              <a:t> </a:t>
            </a:r>
            <a:r>
              <a:rPr lang="nl-BE" dirty="0" err="1">
                <a:latin typeface="Arial"/>
                <a:cs typeface="Arial"/>
              </a:rPr>
              <a:t>know</a:t>
            </a:r>
            <a:r>
              <a:rPr lang="nl-BE" dirty="0">
                <a:latin typeface="Arial"/>
                <a:cs typeface="Arial"/>
              </a:rPr>
              <a:t> </a:t>
            </a:r>
            <a:r>
              <a:rPr lang="nl-BE" dirty="0" err="1">
                <a:latin typeface="Arial"/>
                <a:cs typeface="Arial"/>
              </a:rPr>
              <a:t>that</a:t>
            </a:r>
            <a:r>
              <a:rPr lang="nl-BE" dirty="0">
                <a:latin typeface="Arial"/>
                <a:cs typeface="Arial"/>
              </a:rPr>
              <a:t> we are </a:t>
            </a:r>
            <a:r>
              <a:rPr lang="nl-BE" dirty="0" err="1">
                <a:latin typeface="Arial"/>
                <a:cs typeface="Arial"/>
              </a:rPr>
              <a:t>only</a:t>
            </a:r>
            <a:r>
              <a:rPr lang="nl-BE" dirty="0">
                <a:latin typeface="Arial"/>
                <a:cs typeface="Arial"/>
              </a:rPr>
              <a:t> </a:t>
            </a:r>
            <a:r>
              <a:rPr lang="nl-BE" dirty="0" err="1">
                <a:latin typeface="Arial"/>
                <a:cs typeface="Arial"/>
              </a:rPr>
              <a:t>charging</a:t>
            </a:r>
            <a:r>
              <a:rPr lang="nl-BE" dirty="0">
                <a:latin typeface="Arial"/>
                <a:cs typeface="Arial"/>
              </a:rPr>
              <a:t> a </a:t>
            </a:r>
            <a:r>
              <a:rPr lang="nl-BE" dirty="0" err="1">
                <a:latin typeface="Arial"/>
                <a:cs typeface="Arial"/>
              </a:rPr>
              <a:t>very</a:t>
            </a:r>
            <a:r>
              <a:rPr lang="nl-BE" dirty="0">
                <a:latin typeface="Arial"/>
                <a:cs typeface="Arial"/>
              </a:rPr>
              <a:t> small percentage of </a:t>
            </a:r>
            <a:r>
              <a:rPr lang="nl-BE" dirty="0" err="1">
                <a:latin typeface="Arial"/>
                <a:cs typeface="Arial"/>
              </a:rPr>
              <a:t>the</a:t>
            </a:r>
            <a:r>
              <a:rPr lang="nl-BE" dirty="0">
                <a:latin typeface="Arial"/>
                <a:cs typeface="Arial"/>
              </a:rPr>
              <a:t> </a:t>
            </a:r>
            <a:r>
              <a:rPr lang="nl-BE" dirty="0" err="1">
                <a:latin typeface="Arial"/>
                <a:cs typeface="Arial"/>
              </a:rPr>
              <a:t>actual</a:t>
            </a:r>
            <a:r>
              <a:rPr lang="nl-BE" dirty="0">
                <a:latin typeface="Arial"/>
                <a:cs typeface="Arial"/>
              </a:rPr>
              <a:t> </a:t>
            </a:r>
            <a:r>
              <a:rPr lang="nl-BE" dirty="0" err="1">
                <a:latin typeface="Arial"/>
                <a:cs typeface="Arial"/>
              </a:rPr>
              <a:t>cost</a:t>
            </a:r>
            <a:r>
              <a:rPr lang="nl-BE" dirty="0">
                <a:latin typeface="Arial"/>
                <a:cs typeface="Arial"/>
              </a:rPr>
              <a:t> </a:t>
            </a:r>
            <a:r>
              <a:rPr lang="nl-BE" dirty="0" err="1">
                <a:latin typeface="Arial"/>
                <a:cs typeface="Arial"/>
              </a:rPr>
              <a:t>price</a:t>
            </a:r>
            <a:r>
              <a:rPr lang="nl-BE" dirty="0">
                <a:latin typeface="Arial"/>
                <a:cs typeface="Arial"/>
              </a:rPr>
              <a:t> of </a:t>
            </a:r>
            <a:r>
              <a:rPr lang="nl-BE" dirty="0" err="1">
                <a:latin typeface="Arial"/>
                <a:cs typeface="Arial"/>
              </a:rPr>
              <a:t>this</a:t>
            </a:r>
            <a:r>
              <a:rPr lang="nl-BE" dirty="0">
                <a:latin typeface="Arial"/>
                <a:cs typeface="Arial"/>
              </a:rPr>
              <a:t> machine. </a:t>
            </a:r>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awareness is </a:t>
            </a:r>
            <a:r>
              <a:rPr lang="nl-BE" dirty="0" err="1">
                <a:latin typeface="Arial"/>
                <a:cs typeface="Arial"/>
              </a:rPr>
              <a:t>raised</a:t>
            </a:r>
            <a:r>
              <a:rPr lang="nl-BE" dirty="0">
                <a:latin typeface="Arial"/>
                <a:cs typeface="Arial"/>
              </a:rPr>
              <a:t> </a:t>
            </a:r>
            <a:r>
              <a:rPr lang="nl-BE" dirty="0" err="1">
                <a:latin typeface="Arial"/>
                <a:cs typeface="Arial"/>
              </a:rPr>
              <a:t>that</a:t>
            </a:r>
            <a:r>
              <a:rPr lang="nl-BE" dirty="0">
                <a:latin typeface="Arial"/>
                <a:cs typeface="Arial"/>
              </a:rPr>
              <a:t> </a:t>
            </a:r>
            <a:r>
              <a:rPr lang="nl-BE" dirty="0" err="1">
                <a:latin typeface="Arial"/>
                <a:cs typeface="Arial"/>
              </a:rPr>
              <a:t>the</a:t>
            </a:r>
            <a:r>
              <a:rPr lang="nl-BE" dirty="0">
                <a:latin typeface="Arial"/>
                <a:cs typeface="Arial"/>
              </a:rPr>
              <a:t> supercomputer is a research </a:t>
            </a:r>
            <a:r>
              <a:rPr lang="nl-BE" dirty="0" err="1">
                <a:latin typeface="Arial"/>
                <a:cs typeface="Arial"/>
              </a:rPr>
              <a:t>infrastructure</a:t>
            </a:r>
            <a:r>
              <a:rPr lang="nl-BE" dirty="0">
                <a:latin typeface="Arial"/>
                <a:cs typeface="Arial"/>
              </a:rPr>
              <a:t> </a:t>
            </a:r>
            <a:r>
              <a:rPr lang="nl-BE" dirty="0" err="1">
                <a:latin typeface="Arial"/>
                <a:cs typeface="Arial"/>
              </a:rPr>
              <a:t>that</a:t>
            </a:r>
            <a:r>
              <a:rPr lang="nl-BE" dirty="0">
                <a:latin typeface="Arial"/>
                <a:cs typeface="Arial"/>
              </a:rPr>
              <a:t> is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you</a:t>
            </a:r>
            <a:r>
              <a:rPr lang="nl-BE" dirty="0">
                <a:latin typeface="Arial"/>
                <a:cs typeface="Arial"/>
              </a:rPr>
              <a:t> </a:t>
            </a:r>
            <a:r>
              <a:rPr lang="nl-BE" dirty="0" err="1">
                <a:latin typeface="Arial"/>
                <a:cs typeface="Arial"/>
              </a:rPr>
              <a:t>should</a:t>
            </a:r>
            <a:r>
              <a:rPr lang="nl-BE" dirty="0">
                <a:latin typeface="Arial"/>
                <a:cs typeface="Arial"/>
              </a:rPr>
              <a:t> </a:t>
            </a:r>
            <a:r>
              <a:rPr lang="nl-BE" dirty="0" err="1">
                <a:latin typeface="Arial"/>
                <a:cs typeface="Arial"/>
              </a:rPr>
              <a:t>try</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a:t>
            </a:r>
            <a:r>
              <a:rPr lang="nl-BE" dirty="0" err="1">
                <a:latin typeface="Arial"/>
                <a:cs typeface="Arial"/>
              </a:rPr>
              <a:t>it</a:t>
            </a:r>
            <a:r>
              <a:rPr lang="nl-BE" dirty="0">
                <a:latin typeface="Arial"/>
                <a:cs typeface="Arial"/>
              </a:rPr>
              <a:t> as </a:t>
            </a:r>
            <a:r>
              <a:rPr lang="nl-BE" dirty="0" err="1">
                <a:latin typeface="Arial"/>
                <a:cs typeface="Arial"/>
              </a:rPr>
              <a:t>efficiently</a:t>
            </a:r>
            <a:r>
              <a:rPr lang="nl-BE" dirty="0">
                <a:latin typeface="Arial"/>
                <a:cs typeface="Arial"/>
              </a:rPr>
              <a:t> as </a:t>
            </a:r>
            <a:r>
              <a:rPr lang="nl-BE" dirty="0" err="1">
                <a:latin typeface="Arial"/>
                <a:cs typeface="Arial"/>
              </a:rPr>
              <a:t>possible</a:t>
            </a:r>
            <a:r>
              <a:rPr lang="nl-BE" dirty="0">
                <a:latin typeface="Arial"/>
                <a:cs typeface="Arial"/>
              </a:rPr>
              <a:t>, </a:t>
            </a:r>
            <a:r>
              <a:rPr lang="nl-BE" dirty="0" err="1">
                <a:latin typeface="Arial"/>
                <a:cs typeface="Arial"/>
              </a:rPr>
              <a:t>just</a:t>
            </a:r>
            <a:r>
              <a:rPr lang="nl-BE" dirty="0">
                <a:latin typeface="Arial"/>
                <a:cs typeface="Arial"/>
              </a:rPr>
              <a:t> as </a:t>
            </a:r>
            <a:r>
              <a:rPr lang="nl-BE" dirty="0" err="1">
                <a:latin typeface="Arial"/>
                <a:cs typeface="Arial"/>
              </a:rPr>
              <a:t>you</a:t>
            </a:r>
            <a:r>
              <a:rPr lang="nl-BE" dirty="0">
                <a:latin typeface="Arial"/>
                <a:cs typeface="Arial"/>
              </a:rPr>
              <a:t> </a:t>
            </a:r>
            <a:r>
              <a:rPr lang="nl-BE" dirty="0" err="1">
                <a:latin typeface="Arial"/>
                <a:cs typeface="Arial"/>
              </a:rPr>
              <a:t>would</a:t>
            </a:r>
            <a:r>
              <a:rPr lang="nl-BE" dirty="0">
                <a:latin typeface="Arial"/>
                <a:cs typeface="Arial"/>
              </a:rPr>
              <a:t> do </a:t>
            </a:r>
            <a:r>
              <a:rPr lang="nl-BE" dirty="0" err="1">
                <a:latin typeface="Arial"/>
                <a:cs typeface="Arial"/>
              </a:rPr>
              <a:t>when</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using</a:t>
            </a:r>
            <a:r>
              <a:rPr lang="nl-BE" dirty="0">
                <a:latin typeface="Arial"/>
                <a:cs typeface="Arial"/>
              </a:rPr>
              <a:t> </a:t>
            </a:r>
            <a:r>
              <a:rPr lang="nl-BE" dirty="0" err="1">
                <a:latin typeface="Arial"/>
                <a:cs typeface="Arial"/>
              </a:rPr>
              <a:t>some</a:t>
            </a:r>
            <a:r>
              <a:rPr lang="nl-BE" dirty="0">
                <a:latin typeface="Arial"/>
                <a:cs typeface="Arial"/>
              </a:rPr>
              <a:t> type of </a:t>
            </a:r>
            <a:r>
              <a:rPr lang="nl-BE" dirty="0" err="1">
                <a:latin typeface="Arial"/>
                <a:cs typeface="Arial"/>
              </a:rPr>
              <a:t>expensive</a:t>
            </a:r>
            <a:r>
              <a:rPr lang="nl-BE" dirty="0">
                <a:latin typeface="Arial"/>
                <a:cs typeface="Arial"/>
              </a:rPr>
              <a:t> microscope or </a:t>
            </a:r>
            <a:r>
              <a:rPr lang="nl-BE" dirty="0" err="1">
                <a:latin typeface="Arial"/>
                <a:cs typeface="Arial"/>
              </a:rPr>
              <a:t>if</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raising</a:t>
            </a:r>
            <a:r>
              <a:rPr lang="nl-BE" dirty="0">
                <a:latin typeface="Arial"/>
                <a:cs typeface="Arial"/>
              </a:rPr>
              <a:t> </a:t>
            </a:r>
            <a:r>
              <a:rPr lang="nl-BE" dirty="0" err="1">
                <a:latin typeface="Arial"/>
                <a:cs typeface="Arial"/>
              </a:rPr>
              <a:t>some</a:t>
            </a:r>
            <a:r>
              <a:rPr lang="nl-BE" dirty="0">
                <a:latin typeface="Arial"/>
                <a:cs typeface="Arial"/>
              </a:rPr>
              <a:t> </a:t>
            </a:r>
            <a:r>
              <a:rPr lang="nl-BE" dirty="0" err="1">
                <a:latin typeface="Arial"/>
                <a:cs typeface="Arial"/>
              </a:rPr>
              <a:t>guinea</a:t>
            </a:r>
            <a:r>
              <a:rPr lang="nl-BE" dirty="0">
                <a:latin typeface="Arial"/>
                <a:cs typeface="Arial"/>
              </a:rPr>
              <a:t> </a:t>
            </a:r>
            <a:r>
              <a:rPr lang="nl-BE" dirty="0" err="1">
                <a:latin typeface="Arial"/>
                <a:cs typeface="Arial"/>
              </a:rPr>
              <a:t>pigs</a:t>
            </a:r>
            <a:r>
              <a:rPr lang="nl-BE" dirty="0">
                <a:latin typeface="Arial"/>
                <a:cs typeface="Arial"/>
              </a:rPr>
              <a:t>, </a:t>
            </a:r>
            <a:r>
              <a:rPr lang="nl-BE" dirty="0" err="1">
                <a:latin typeface="Arial"/>
                <a:cs typeface="Arial"/>
              </a:rPr>
              <a:t>when</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chemicals</a:t>
            </a:r>
            <a:r>
              <a:rPr lang="nl-BE" dirty="0">
                <a:latin typeface="Arial"/>
                <a:cs typeface="Arial"/>
              </a:rPr>
              <a:t>, ... . All </a:t>
            </a:r>
            <a:r>
              <a:rPr lang="nl-BE" dirty="0" err="1">
                <a:latin typeface="Arial"/>
                <a:cs typeface="Arial"/>
              </a:rPr>
              <a:t>those</a:t>
            </a:r>
            <a:r>
              <a:rPr lang="nl-BE" dirty="0">
                <a:latin typeface="Arial"/>
                <a:cs typeface="Arial"/>
              </a:rPr>
              <a:t> </a:t>
            </a:r>
            <a:r>
              <a:rPr lang="nl-BE" dirty="0" err="1">
                <a:latin typeface="Arial"/>
                <a:cs typeface="Arial"/>
              </a:rPr>
              <a:t>things</a:t>
            </a:r>
            <a:r>
              <a:rPr lang="nl-BE" dirty="0">
                <a:latin typeface="Arial"/>
                <a:cs typeface="Arial"/>
              </a:rPr>
              <a:t> </a:t>
            </a:r>
            <a:r>
              <a:rPr lang="nl-BE" dirty="0" err="1">
                <a:latin typeface="Arial"/>
                <a:cs typeface="Arial"/>
              </a:rPr>
              <a:t>cost</a:t>
            </a:r>
            <a:r>
              <a:rPr lang="nl-BE" dirty="0">
                <a:latin typeface="Arial"/>
                <a:cs typeface="Arial"/>
              </a:rPr>
              <a:t> money, also </a:t>
            </a:r>
            <a:r>
              <a:rPr lang="nl-BE" dirty="0" err="1">
                <a:latin typeface="Arial"/>
                <a:cs typeface="Arial"/>
              </a:rPr>
              <a:t>computational</a:t>
            </a:r>
            <a:r>
              <a:rPr lang="nl-BE" dirty="0">
                <a:latin typeface="Arial"/>
                <a:cs typeface="Arial"/>
              </a:rPr>
              <a:t> power does </a:t>
            </a:r>
            <a:r>
              <a:rPr lang="nl-BE" dirty="0" err="1">
                <a:latin typeface="Arial"/>
                <a:cs typeface="Arial"/>
              </a:rPr>
              <a:t>actuall</a:t>
            </a:r>
            <a:r>
              <a:rPr lang="nl-BE" dirty="0">
                <a:latin typeface="Arial"/>
                <a:cs typeface="Arial"/>
              </a:rPr>
              <a:t> </a:t>
            </a:r>
            <a:r>
              <a:rPr lang="nl-BE" dirty="0" err="1">
                <a:latin typeface="Arial"/>
                <a:cs typeface="Arial"/>
              </a:rPr>
              <a:t>cost</a:t>
            </a:r>
            <a:r>
              <a:rPr lang="nl-BE" dirty="0">
                <a:latin typeface="Arial"/>
                <a:cs typeface="Arial"/>
              </a:rPr>
              <a:t> money. </a:t>
            </a:r>
            <a:endParaRPr lang="nl-BE" dirty="0"/>
          </a:p>
          <a:p>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credits, if </a:t>
            </a:r>
            <a:r>
              <a:rPr lang="nl-BE" dirty="0" err="1">
                <a:latin typeface="Arial"/>
                <a:cs typeface="Arial"/>
              </a:rPr>
              <a:t>someone</a:t>
            </a:r>
            <a:r>
              <a:rPr lang="nl-BE" dirty="0">
                <a:latin typeface="Arial"/>
                <a:cs typeface="Arial"/>
              </a:rPr>
              <a:t> puts in </a:t>
            </a:r>
            <a:r>
              <a:rPr lang="nl-BE" dirty="0" err="1">
                <a:latin typeface="Arial"/>
                <a:cs typeface="Arial"/>
              </a:rPr>
              <a:t>the</a:t>
            </a:r>
            <a:r>
              <a:rPr lang="nl-BE" dirty="0">
                <a:latin typeface="Arial"/>
                <a:cs typeface="Arial"/>
              </a:rPr>
              <a:t> effort </a:t>
            </a:r>
            <a:r>
              <a:rPr lang="nl-BE" dirty="0" err="1">
                <a:latin typeface="Arial"/>
                <a:cs typeface="Arial"/>
              </a:rPr>
              <a:t>to</a:t>
            </a:r>
            <a:r>
              <a:rPr lang="nl-BE" dirty="0">
                <a:latin typeface="Arial"/>
                <a:cs typeface="Arial"/>
              </a:rPr>
              <a:t> </a:t>
            </a:r>
            <a:r>
              <a:rPr lang="nl-BE" dirty="0" err="1">
                <a:latin typeface="Arial"/>
                <a:cs typeface="Arial"/>
              </a:rPr>
              <a:t>optimize</a:t>
            </a:r>
            <a:r>
              <a:rPr lang="nl-BE" dirty="0">
                <a:latin typeface="Arial"/>
                <a:cs typeface="Arial"/>
              </a:rPr>
              <a:t> code or </a:t>
            </a:r>
            <a:r>
              <a:rPr lang="nl-BE" dirty="0" err="1">
                <a:latin typeface="Arial"/>
                <a:cs typeface="Arial"/>
              </a:rPr>
              <a:t>workflows</a:t>
            </a:r>
            <a:r>
              <a:rPr lang="nl-BE" dirty="0">
                <a:latin typeface="Arial"/>
                <a:cs typeface="Arial"/>
              </a:rPr>
              <a:t>, is been </a:t>
            </a:r>
            <a:r>
              <a:rPr lang="nl-BE" dirty="0" err="1">
                <a:latin typeface="Arial"/>
                <a:cs typeface="Arial"/>
              </a:rPr>
              <a:t>rewarded</a:t>
            </a:r>
            <a:r>
              <a:rPr lang="nl-BE" dirty="0">
                <a:latin typeface="Arial"/>
                <a:cs typeface="Arial"/>
              </a:rPr>
              <a:t> </a:t>
            </a:r>
            <a:r>
              <a:rPr lang="nl-BE" dirty="0" err="1">
                <a:latin typeface="Arial"/>
                <a:cs typeface="Arial"/>
              </a:rPr>
              <a:t>by</a:t>
            </a:r>
            <a:r>
              <a:rPr lang="nl-BE" dirty="0">
                <a:latin typeface="Arial"/>
                <a:cs typeface="Arial"/>
              </a:rPr>
              <a:t> </a:t>
            </a:r>
            <a:r>
              <a:rPr lang="nl-BE" dirty="0" err="1">
                <a:latin typeface="Arial"/>
                <a:cs typeface="Arial"/>
              </a:rPr>
              <a:t>spending</a:t>
            </a:r>
            <a:r>
              <a:rPr lang="nl-BE" dirty="0">
                <a:latin typeface="Arial"/>
                <a:cs typeface="Arial"/>
              </a:rPr>
              <a:t> </a:t>
            </a:r>
            <a:r>
              <a:rPr lang="nl-BE" dirty="0" err="1">
                <a:latin typeface="Arial"/>
                <a:cs typeface="Arial"/>
              </a:rPr>
              <a:t>less</a:t>
            </a:r>
            <a:r>
              <a:rPr lang="nl-BE" dirty="0">
                <a:latin typeface="Arial"/>
                <a:cs typeface="Arial"/>
              </a:rPr>
              <a:t> money on it. </a:t>
            </a:r>
          </a:p>
          <a:p>
            <a:endParaRPr lang="nl-BE" dirty="0">
              <a:latin typeface="Arial"/>
              <a:cs typeface="Arial"/>
            </a:endParaRPr>
          </a:p>
          <a:p>
            <a:r>
              <a:rPr lang="nl-BE" dirty="0">
                <a:latin typeface="Arial"/>
                <a:cs typeface="Arial"/>
              </a:rPr>
              <a:t>You should </a:t>
            </a:r>
            <a:r>
              <a:rPr lang="nl-BE" dirty="0" err="1">
                <a:latin typeface="Arial"/>
                <a:cs typeface="Arial"/>
              </a:rPr>
              <a:t>know</a:t>
            </a:r>
            <a:r>
              <a:rPr lang="nl-BE" dirty="0">
                <a:latin typeface="Arial"/>
                <a:cs typeface="Arial"/>
              </a:rPr>
              <a:t> that </a:t>
            </a:r>
            <a:r>
              <a:rPr lang="nl-BE" dirty="0" err="1">
                <a:latin typeface="Arial"/>
                <a:cs typeface="Arial"/>
              </a:rPr>
              <a:t>the</a:t>
            </a:r>
            <a:r>
              <a:rPr lang="nl-BE" dirty="0">
                <a:latin typeface="Arial"/>
                <a:cs typeface="Arial"/>
              </a:rPr>
              <a:t> </a:t>
            </a:r>
            <a:r>
              <a:rPr lang="nl-BE" dirty="0" err="1">
                <a:latin typeface="Arial"/>
                <a:cs typeface="Arial"/>
              </a:rPr>
              <a:t>cost</a:t>
            </a:r>
            <a:r>
              <a:rPr lang="nl-BE" dirty="0">
                <a:latin typeface="Arial"/>
                <a:cs typeface="Arial"/>
              </a:rPr>
              <a:t> of </a:t>
            </a:r>
            <a:r>
              <a:rPr lang="nl-BE" dirty="0" err="1">
                <a:latin typeface="Arial"/>
                <a:cs typeface="Arial"/>
              </a:rPr>
              <a:t>the</a:t>
            </a:r>
            <a:r>
              <a:rPr lang="nl-BE" dirty="0">
                <a:latin typeface="Arial"/>
                <a:cs typeface="Arial"/>
              </a:rPr>
              <a:t> compute time is </a:t>
            </a:r>
            <a:r>
              <a:rPr lang="nl-BE" dirty="0" err="1">
                <a:latin typeface="Arial"/>
                <a:cs typeface="Arial"/>
              </a:rPr>
              <a:t>only</a:t>
            </a:r>
            <a:r>
              <a:rPr lang="nl-BE" dirty="0">
                <a:latin typeface="Arial"/>
                <a:cs typeface="Arial"/>
              </a:rPr>
              <a:t> about 5% of </a:t>
            </a:r>
            <a:r>
              <a:rPr lang="nl-BE" dirty="0" err="1">
                <a:latin typeface="Arial"/>
                <a:cs typeface="Arial"/>
              </a:rPr>
              <a:t>the</a:t>
            </a:r>
            <a:r>
              <a:rPr lang="nl-BE" dirty="0">
                <a:latin typeface="Arial"/>
                <a:cs typeface="Arial"/>
              </a:rPr>
              <a:t> real </a:t>
            </a:r>
            <a:r>
              <a:rPr lang="nl-BE" dirty="0" err="1">
                <a:latin typeface="Arial"/>
                <a:cs typeface="Arial"/>
              </a:rPr>
              <a:t>cost</a:t>
            </a:r>
            <a:r>
              <a:rPr lang="nl-BE" dirty="0">
                <a:latin typeface="Arial"/>
                <a:cs typeface="Arial"/>
              </a:rPr>
              <a:t>.</a:t>
            </a:r>
            <a:endParaRPr lang="nl-BE" dirty="0"/>
          </a:p>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928306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42</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46</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47</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49</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57</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68</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71</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80</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90</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701932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107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108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110</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5/14/2024</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5/14/2024</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5/14/2024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worker.readthedocs.io/"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4.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gjbex.github.io/Training-sessions/code_of_conduct.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4.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4.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vscentrum.be/globus/index.html" TargetMode="External"/><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1.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ondemand.hpc.kuleuven.b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hyperlink" Target="https://docs.vscentrum.be/leuven/services/openondemand.html#jupyter-lab"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7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image" Target="../media/image114.png"/><Relationship Id="rId3" Type="http://schemas.openxmlformats.org/officeDocument/2006/relationships/image" Target="../media/image106.jpeg"/><Relationship Id="rId7" Type="http://schemas.openxmlformats.org/officeDocument/2006/relationships/oleObject" Target="../embeddings/oleObject1.bin"/><Relationship Id="rId12" Type="http://schemas.openxmlformats.org/officeDocument/2006/relationships/image" Target="../media/image113.wmf"/><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09.png"/><Relationship Id="rId11" Type="http://schemas.openxmlformats.org/officeDocument/2006/relationships/oleObject" Target="../embeddings/oleObject2.bin"/><Relationship Id="rId5" Type="http://schemas.openxmlformats.org/officeDocument/2006/relationships/image" Target="../media/image108.png"/><Relationship Id="rId10" Type="http://schemas.openxmlformats.org/officeDocument/2006/relationships/image" Target="../media/image112.jpeg"/><Relationship Id="rId4" Type="http://schemas.openxmlformats.org/officeDocument/2006/relationships/image" Target="../media/image107.png"/><Relationship Id="rId9" Type="http://schemas.openxmlformats.org/officeDocument/2006/relationships/image" Target="../media/image111.jpeg"/></Relationships>
</file>

<file path=ppt/slides/_rels/slide9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1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100</a:t>
            </a:fld>
            <a:endParaRPr lang="en-US"/>
          </a:p>
        </p:txBody>
      </p:sp>
      <p:grpSp>
        <p:nvGrpSpPr>
          <p:cNvPr id="6" name="Group 5"/>
          <p:cNvGrpSpPr/>
          <p:nvPr/>
        </p:nvGrpSpPr>
        <p:grpSpPr>
          <a:xfrm>
            <a:off x="5832956" y="3356992"/>
            <a:ext cx="4509380" cy="792088"/>
            <a:chOff x="4716016" y="4869160"/>
            <a:chExt cx="4509380"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221348" cy="646331"/>
            </a:xfrm>
            <a:prstGeom prst="rect">
              <a:avLst/>
            </a:prstGeom>
            <a:noFill/>
          </p:spPr>
          <p:txBody>
            <a:bodyPr wrap="none" rtlCol="0">
              <a:spAutoFit/>
            </a:bodyPr>
            <a:lstStyle/>
            <a:p>
              <a:r>
                <a:rPr lang="en-US" sz="3600" dirty="0">
                  <a:solidFill>
                    <a:srgbClr val="FF0000"/>
                  </a:solidFill>
                </a:rPr>
                <a:t>72 × 72</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
        <p:nvSpPr>
          <p:cNvPr id="10"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Some software uses multithreading automatically, e.g.,</a:t>
            </a:r>
          </a:p>
          <a:p>
            <a:pPr lvl="1">
              <a:buClr>
                <a:schemeClr val="accent1"/>
              </a:buClr>
            </a:pPr>
            <a:r>
              <a:rPr lang="en-US" dirty="0"/>
              <a:t>R</a:t>
            </a:r>
          </a:p>
          <a:p>
            <a:pPr lvl="1">
              <a:buClr>
                <a:schemeClr val="accent1"/>
              </a:buClr>
            </a:pPr>
            <a:r>
              <a:rPr lang="en-US" dirty="0" err="1"/>
              <a:t>Matlab</a:t>
            </a:r>
            <a:endParaRPr lang="en-US" dirty="0"/>
          </a:p>
          <a:p>
            <a:pPr marL="190350" indent="-342900">
              <a:buBlip>
                <a:blip r:embed="rId2"/>
              </a:buBlip>
            </a:pPr>
            <a:r>
              <a:rPr lang="en-US" dirty="0"/>
              <a:t>Will use as many threads as there are cores, regardless of system load</a:t>
            </a:r>
          </a:p>
          <a:p>
            <a:pPr lvl="1">
              <a:buClr>
                <a:schemeClr val="accent1"/>
              </a:buClr>
            </a:pPr>
            <a:r>
              <a:rPr lang="en-US" dirty="0"/>
              <a:t>36 cores/node</a:t>
            </a:r>
          </a:p>
          <a:p>
            <a:pPr lvl="1">
              <a:buClr>
                <a:schemeClr val="accent1"/>
              </a:buClr>
            </a:pPr>
            <a:r>
              <a:rPr lang="en-US" dirty="0"/>
              <a:t>36 work items/node</a:t>
            </a:r>
            <a:endParaRPr lang="nl-BE" dirty="0"/>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&amp; multithreading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14781" y="1484784"/>
            <a:ext cx="4752528" cy="3046988"/>
            <a:chOff x="2267745" y="2204864"/>
            <a:chExt cx="4752528" cy="3046988"/>
          </a:xfrm>
        </p:grpSpPr>
        <p:sp>
          <p:nvSpPr>
            <p:cNvPr id="4" name="Rectangle 4"/>
            <p:cNvSpPr>
              <a:spLocks noChangeArrowheads="1"/>
            </p:cNvSpPr>
            <p:nvPr/>
          </p:nvSpPr>
          <p:spPr bwMode="auto">
            <a:xfrm>
              <a:off x="2267745" y="2204864"/>
              <a:ext cx="4752528" cy="3046988"/>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–account=</a:t>
              </a:r>
              <a:r>
                <a:rPr lang="nl-NL" sz="1600" dirty="0" err="1">
                  <a:latin typeface="Courier New" pitchFamily="49" charset="0"/>
                  <a:cs typeface="Courier New" pitchFamily="49" charset="0"/>
                </a:rPr>
                <a:t>lp_myproject</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--cluster=</a:t>
              </a:r>
              <a:r>
                <a:rPr lang="nl-NL" sz="1600" dirty="0" err="1">
                  <a:latin typeface="Courier New" pitchFamily="49" charset="0"/>
                  <a:cs typeface="Courier New" pitchFamily="49" charset="0"/>
                </a:rPr>
                <a:t>wice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--time=1:00:00</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nodes</a:t>
              </a:r>
              <a:r>
                <a:rPr lang="nl-NL" sz="1600" dirty="0">
                  <a:latin typeface="Courier New" pitchFamily="49" charset="0"/>
                  <a:cs typeface="Courier New" pitchFamily="49" charset="0"/>
                </a:rPr>
                <a:t>=2</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ntasks</a:t>
              </a:r>
              <a:r>
                <a:rPr lang="nl-NL" sz="1600" dirty="0">
                  <a:latin typeface="Courier New" pitchFamily="49" charset="0"/>
                  <a:cs typeface="Courier New" pitchFamily="49" charset="0"/>
                </a:rPr>
                <a:t>-per-node=72</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$SLURM_SUBMIT_DIR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348020" y="2205638"/>
              <a:ext cx="1672253"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program_pe.slurm</a:t>
              </a:r>
              <a:endParaRPr lang="nl-BE" sz="1200" b="1" dirty="0">
                <a:latin typeface="Courier New" panose="02070309020205020404" pitchFamily="49" charset="0"/>
                <a:cs typeface="Courier New" panose="02070309020205020404" pitchFamily="49" charset="0"/>
              </a:endParaRPr>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101</a:t>
            </a:fld>
            <a:endParaRPr lang="nl-BE" sz="900" dirty="0">
              <a:solidFill>
                <a:schemeClr val="bg1"/>
              </a:solidFill>
            </a:endParaRPr>
          </a:p>
        </p:txBody>
      </p:sp>
      <p:sp>
        <p:nvSpPr>
          <p:cNvPr id="9"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sz="2200" dirty="0"/>
              <a:t>R, most of the time: </a:t>
            </a:r>
            <a:r>
              <a:rPr lang="en-US" sz="2200" dirty="0">
                <a:latin typeface="Courier New" panose="02070309020205020404" pitchFamily="49" charset="0"/>
                <a:cs typeface="Courier New" panose="02070309020205020404" pitchFamily="49" charset="0"/>
              </a:rPr>
              <a:t>OMP_NUM_THREADS=1</a:t>
            </a:r>
          </a:p>
          <a:p>
            <a:pPr marL="0" indent="0">
              <a:buNone/>
            </a:pP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endParaRPr lang="en-US" sz="2200" dirty="0"/>
          </a:p>
          <a:p>
            <a:pPr marL="190350" indent="-342900">
              <a:buBlip>
                <a:blip r:embed="rId2"/>
              </a:buBlip>
            </a:pPr>
            <a:r>
              <a:rPr lang="en-US" sz="2200" dirty="0" err="1"/>
              <a:t>Matlab</a:t>
            </a:r>
            <a:endParaRPr lang="en-US" sz="2200" dirty="0"/>
          </a:p>
          <a:p>
            <a:pPr lvl="1">
              <a:buClr>
                <a:schemeClr val="accent1"/>
              </a:buClr>
            </a:pPr>
            <a:r>
              <a:rPr lang="en-US" sz="2200" dirty="0"/>
              <a:t>Use </a:t>
            </a:r>
            <a:r>
              <a:rPr lang="nl-BE" sz="2200" dirty="0" err="1">
                <a:latin typeface="Courier New" panose="02070309020205020404" pitchFamily="49" charset="0"/>
                <a:cs typeface="Courier New" panose="02070309020205020404" pitchFamily="49" charset="0"/>
              </a:rPr>
              <a:t>maxNumCompThreads</a:t>
            </a:r>
            <a:r>
              <a:rPr lang="nl-BE" sz="2200" dirty="0">
                <a:latin typeface="Courier New" panose="02070309020205020404" pitchFamily="49" charset="0"/>
                <a:cs typeface="Courier New" panose="02070309020205020404" pitchFamily="49" charset="0"/>
              </a:rPr>
              <a:t>(1)</a:t>
            </a:r>
            <a:r>
              <a:rPr lang="nl-BE" sz="2200" dirty="0"/>
              <a:t> </a:t>
            </a:r>
            <a:r>
              <a:rPr lang="nl-BE" sz="2200" dirty="0" err="1"/>
              <a:t>function</a:t>
            </a:r>
            <a:r>
              <a:rPr lang="nl-BE" sz="2200" dirty="0"/>
              <a:t> call</a:t>
            </a:r>
          </a:p>
          <a:p>
            <a:pPr lvl="1">
              <a:buClr>
                <a:schemeClr val="accent1"/>
              </a:buClr>
            </a:pPr>
            <a:r>
              <a:rPr lang="en-US" sz="2200" dirty="0"/>
              <a:t>Use compiler flag: </a:t>
            </a:r>
            <a:r>
              <a:rPr lang="en-US" sz="2200" dirty="0">
                <a:latin typeface="Courier New" panose="02070309020205020404" pitchFamily="49" charset="0"/>
                <a:cs typeface="Courier New" panose="02070309020205020404" pitchFamily="49" charset="0"/>
              </a:rPr>
              <a:t>mcc –</a:t>
            </a:r>
            <a:r>
              <a:rPr lang="en-US" sz="2200" dirty="0" err="1">
                <a:latin typeface="Courier New" panose="02070309020205020404" pitchFamily="49" charset="0"/>
                <a:cs typeface="Courier New" panose="02070309020205020404" pitchFamily="49" charset="0"/>
              </a:rPr>
              <a:t>singleCompThread</a:t>
            </a:r>
            <a:r>
              <a:rPr lang="en-US" sz="2200" dirty="0">
                <a:latin typeface="Courier New" panose="02070309020205020404" pitchFamily="49" charset="0"/>
                <a:cs typeface="Courier New" panose="02070309020205020404" pitchFamily="49" charset="0"/>
              </a:rPr>
              <a:t> …</a:t>
            </a:r>
            <a:endParaRPr lang="nl-BE" sz="2200" dirty="0">
              <a:latin typeface="Courier New" panose="02070309020205020404" pitchFamily="49" charset="0"/>
              <a:cs typeface="Courier New" panose="02070309020205020404" pitchFamily="49" charset="0"/>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Controlling number of threads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7229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102</a:t>
            </a:fld>
            <a:endParaRPr lang="en-US"/>
          </a:p>
        </p:txBody>
      </p:sp>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2"/>
              </a:buBlip>
            </a:pPr>
            <a:r>
              <a:rPr lang="en-US" sz="2200" dirty="0"/>
              <a:t>See documentation</a:t>
            </a:r>
            <a:br>
              <a:rPr lang="en-US" sz="2200" dirty="0"/>
            </a:br>
            <a:r>
              <a:rPr lang="en-US" sz="2200" dirty="0">
                <a:hlinkClick r:id="rId3"/>
              </a:rPr>
              <a:t>http://worker.readthedocs.io/</a:t>
            </a:r>
            <a:endParaRPr lang="en-US" sz="2200" dirty="0"/>
          </a:p>
          <a:p>
            <a:pPr indent="-324000">
              <a:buBlip>
                <a:blip r:embed="rId2"/>
              </a:buBlip>
            </a:pPr>
            <a:r>
              <a:rPr lang="en-US" sz="2200" dirty="0"/>
              <a:t>Each command has help, use </a:t>
            </a:r>
            <a:r>
              <a:rPr lang="en-US" sz="2200" dirty="0">
                <a:latin typeface="Courier New" panose="02070309020205020404" pitchFamily="49" charset="0"/>
                <a:cs typeface="Courier New" panose="02070309020205020404" pitchFamily="49" charset="0"/>
              </a:rPr>
              <a:t>–h</a:t>
            </a: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172800" lvl="1" indent="-324000">
              <a:buBlip>
                <a:blip r:embed="rId4"/>
              </a:buBlip>
            </a:pPr>
            <a:r>
              <a:rPr lang="en-US" altLang="zh-TW" sz="2200" dirty="0">
                <a:ea typeface="新細明體"/>
              </a:rPr>
              <a:t>All resources have to be specified inside </a:t>
            </a:r>
            <a:r>
              <a:rPr lang="en-US" altLang="zh-TW" sz="2200" dirty="0" err="1">
                <a:ea typeface="新細明體"/>
              </a:rPr>
              <a:t>slurm</a:t>
            </a:r>
            <a:r>
              <a:rPr lang="en-US" altLang="zh-TW" sz="2200" dirty="0">
                <a:ea typeface="新細明體"/>
              </a:rPr>
              <a:t> script</a:t>
            </a:r>
          </a:p>
          <a:p>
            <a:pPr marL="172800" lvl="1" indent="-324000">
              <a:buBlip>
                <a:blip r:embed="rId4"/>
              </a:buBlip>
            </a:pPr>
            <a:r>
              <a:rPr lang="en-US" altLang="zh-TW" sz="2200" dirty="0" err="1">
                <a:latin typeface="Courier New" panose="02070309020205020404" pitchFamily="49" charset="0"/>
                <a:ea typeface="新細明體"/>
                <a:cs typeface="Courier New" panose="02070309020205020404" pitchFamily="49" charset="0"/>
              </a:rPr>
              <a:t>wresume</a:t>
            </a:r>
            <a:r>
              <a:rPr lang="en-US" altLang="zh-TW" sz="2200" dirty="0">
                <a:latin typeface="Courier New" panose="02070309020205020404" pitchFamily="49" charset="0"/>
                <a:ea typeface="新細明體"/>
                <a:cs typeface="Courier New" panose="02070309020205020404" pitchFamily="49" charset="0"/>
              </a:rPr>
              <a:t> </a:t>
            </a:r>
            <a:r>
              <a:rPr lang="en-US" altLang="zh-TW" sz="2200" dirty="0">
                <a:ea typeface="新細明體"/>
              </a:rPr>
              <a:t>does not work yet. Only </a:t>
            </a:r>
            <a:r>
              <a:rPr lang="en-US" altLang="zh-TW" sz="2200" dirty="0" err="1">
                <a:latin typeface="Courier New" panose="02070309020205020404" pitchFamily="49" charset="0"/>
                <a:ea typeface="新細明體"/>
                <a:cs typeface="Courier New" panose="02070309020205020404" pitchFamily="49" charset="0"/>
              </a:rPr>
              <a:t>wsub</a:t>
            </a:r>
            <a:r>
              <a:rPr lang="en-US" altLang="zh-TW" sz="2200" dirty="0">
                <a:ea typeface="新細明體"/>
              </a:rPr>
              <a:t> is so far supported</a:t>
            </a:r>
          </a:p>
          <a:p>
            <a:pPr marL="172800" lvl="1" indent="-324000">
              <a:buBlip>
                <a:blip r:embed="rId4"/>
              </a:buBlip>
            </a:pPr>
            <a:r>
              <a:rPr lang="en-US" altLang="zh-TW" sz="2200" dirty="0">
                <a:latin typeface="Courier New" panose="02070309020205020404" pitchFamily="49" charset="0"/>
                <a:ea typeface="新細明體"/>
                <a:cs typeface="Courier New" panose="02070309020205020404" pitchFamily="49" charset="0"/>
              </a:rPr>
              <a:t>-master </a:t>
            </a:r>
            <a:r>
              <a:rPr lang="en-US" altLang="zh-TW" sz="2200" dirty="0">
                <a:ea typeface="新細明體"/>
              </a:rPr>
              <a:t>flag does not work yet</a:t>
            </a:r>
            <a:br>
              <a:rPr lang="en-US" altLang="zh-TW" sz="2200" dirty="0">
                <a:solidFill>
                  <a:srgbClr val="4E5865"/>
                </a:solidFill>
                <a:ea typeface="新細明體"/>
              </a:rPr>
            </a:br>
            <a:endParaRPr lang="en-US" altLang="zh-TW" sz="2200" dirty="0">
              <a:solidFill>
                <a:srgbClr val="4E5865"/>
              </a:solidFill>
              <a:ea typeface="新細明體"/>
            </a:endParaRPr>
          </a:p>
          <a:p>
            <a:pPr marL="0" indent="0">
              <a:buNone/>
            </a:pPr>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Help on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063399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99823" y="3096000"/>
            <a:ext cx="3310864" cy="2308324"/>
            <a:chOff x="2826025" y="4160057"/>
            <a:chExt cx="3310864" cy="2308324"/>
          </a:xfrm>
        </p:grpSpPr>
        <p:sp>
          <p:nvSpPr>
            <p:cNvPr id="17" name="TextBox 3"/>
            <p:cNvSpPr txBox="1">
              <a:spLocks noChangeArrowheads="1"/>
            </p:cNvSpPr>
            <p:nvPr/>
          </p:nvSpPr>
          <p:spPr bwMode="auto">
            <a:xfrm>
              <a:off x="2826025" y="4160057"/>
              <a:ext cx="3310864"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dirty="0" err="1">
                  <a:latin typeface="Courier New" panose="02070309020205020404" pitchFamily="49" charset="0"/>
                  <a:cs typeface="Courier New" panose="02070309020205020404" pitchFamily="49" charset="0"/>
                </a:rPr>
                <a:t>letter,counter</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a,1</a:t>
              </a:r>
            </a:p>
            <a:p>
              <a:r>
                <a:rPr lang="pt-BR" dirty="0">
                  <a:latin typeface="Courier New" panose="02070309020205020404" pitchFamily="49" charset="0"/>
                  <a:cs typeface="Courier New" panose="02070309020205020404" pitchFamily="49" charset="0"/>
                </a:rPr>
                <a:t>b,2</a:t>
              </a:r>
            </a:p>
            <a:p>
              <a:r>
                <a:rPr lang="pt-BR" dirty="0">
                  <a:latin typeface="Courier New" panose="02070309020205020404" pitchFamily="49" charset="0"/>
                  <a:cs typeface="Courier New" panose="02070309020205020404" pitchFamily="49" charset="0"/>
                </a:rPr>
                <a:t>c,3</a:t>
              </a:r>
            </a:p>
            <a:p>
              <a:r>
                <a:rPr lang="pt-BR" dirty="0">
                  <a:latin typeface="Courier New" panose="02070309020205020404" pitchFamily="49" charset="0"/>
                  <a:cs typeface="Courier New" panose="02070309020205020404" pitchFamily="49" charset="0"/>
                </a:rPr>
                <a:t>d,4</a:t>
              </a:r>
            </a:p>
            <a:p>
              <a:r>
                <a:rPr lang="pt-BR" dirty="0">
                  <a:latin typeface="Courier New" panose="02070309020205020404" pitchFamily="49" charset="0"/>
                  <a:cs typeface="Courier New" panose="02070309020205020404" pitchFamily="49" charset="0"/>
                </a:rPr>
                <a:t>e,5</a:t>
              </a:r>
            </a:p>
            <a:p>
              <a:r>
                <a:rPr lang="pt-BR" dirty="0">
                  <a:latin typeface="Courier New" panose="02070309020205020404" pitchFamily="49" charset="0"/>
                  <a:cs typeface="Courier New" panose="02070309020205020404" pitchFamily="49" charset="0"/>
                </a:rPr>
                <a:t>f,6</a:t>
              </a:r>
            </a:p>
            <a:p>
              <a:r>
                <a:rPr lang="pt-BR" dirty="0">
                  <a:latin typeface="Courier New" panose="02070309020205020404" pitchFamily="49" charset="0"/>
                  <a:cs typeface="Courier New" panose="02070309020205020404" pitchFamily="49" charset="0"/>
                </a:rPr>
                <a:t>....</a:t>
              </a:r>
              <a:endParaRPr lang="nl-BE" dirty="0">
                <a:latin typeface="Courier New" panose="02070309020205020404" pitchFamily="49" charset="0"/>
                <a:cs typeface="Courier New" panose="02070309020205020404" pitchFamily="49" charset="0"/>
              </a:endParaRPr>
            </a:p>
          </p:txBody>
        </p:sp>
        <p:sp>
          <p:nvSpPr>
            <p:cNvPr id="18" name="TextBox 8"/>
            <p:cNvSpPr txBox="1">
              <a:spLocks noChangeArrowheads="1"/>
            </p:cNvSpPr>
            <p:nvPr/>
          </p:nvSpPr>
          <p:spPr bwMode="auto">
            <a:xfrm>
              <a:off x="4983257"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a:solidFill>
                    <a:srgbClr val="4E5865"/>
                  </a:solidFill>
                  <a:ea typeface="新細明體"/>
                </a:rPr>
                <a:t>alpha.csv</a:t>
              </a:r>
              <a:endParaRPr lang="nl-BE" sz="1200" b="1" dirty="0">
                <a:latin typeface="Courier New" panose="02070309020205020404" pitchFamily="49" charset="0"/>
                <a:cs typeface="Courier New" panose="02070309020205020404" pitchFamily="49" charset="0"/>
              </a:endParaRPr>
            </a:p>
          </p:txBody>
        </p:sp>
      </p:grpSp>
      <p:sp>
        <p:nvSpPr>
          <p:cNvPr id="7" name="Tijdelijke aanduiding voor inhoud 2"/>
          <p:cNvSpPr txBox="1">
            <a:spLocks/>
          </p:cNvSpPr>
          <p:nvPr/>
        </p:nvSpPr>
        <p:spPr>
          <a:xfrm>
            <a:off x="677091" y="17724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2"/>
              </a:buBlip>
            </a:pPr>
            <a:r>
              <a:rPr lang="nl-BE" sz="2200" dirty="0">
                <a:ea typeface="新細明體"/>
              </a:rPr>
              <a:t>Let </a:t>
            </a:r>
            <a:r>
              <a:rPr lang="nl-BE" sz="2200" dirty="0" err="1">
                <a:ea typeface="新細明體"/>
              </a:rPr>
              <a:t>us</a:t>
            </a:r>
            <a:r>
              <a:rPr lang="nl-BE" sz="2200" dirty="0">
                <a:ea typeface="新細明體"/>
              </a:rPr>
              <a:t> </a:t>
            </a:r>
            <a:r>
              <a:rPr lang="nl-BE" sz="2200" dirty="0" err="1">
                <a:ea typeface="新細明體"/>
              </a:rPr>
              <a:t>use</a:t>
            </a:r>
            <a:r>
              <a:rPr lang="nl-BE" sz="2200" dirty="0">
                <a:ea typeface="新細明體"/>
              </a:rPr>
              <a:t> </a:t>
            </a:r>
            <a:r>
              <a:rPr lang="nl-BE" sz="2200" dirty="0" err="1">
                <a:ea typeface="新細明體"/>
              </a:rPr>
              <a:t>one</a:t>
            </a:r>
            <a:r>
              <a:rPr lang="nl-BE" sz="2200" dirty="0">
                <a:ea typeface="新細明體"/>
              </a:rPr>
              <a:t> of </a:t>
            </a:r>
            <a:r>
              <a:rPr lang="nl-BE" sz="2200" dirty="0" err="1">
                <a:ea typeface="新細明體"/>
              </a:rPr>
              <a:t>the</a:t>
            </a:r>
            <a:r>
              <a:rPr lang="nl-BE" sz="2200" dirty="0">
                <a:ea typeface="新細明體"/>
              </a:rPr>
              <a:t> </a:t>
            </a:r>
            <a:r>
              <a:rPr lang="nl-BE" sz="2200" dirty="0" err="1">
                <a:ea typeface="新細明體"/>
              </a:rPr>
              <a:t>worker</a:t>
            </a:r>
            <a:r>
              <a:rPr lang="nl-BE" sz="2200" dirty="0">
                <a:ea typeface="新細明體"/>
              </a:rPr>
              <a:t> </a:t>
            </a:r>
            <a:r>
              <a:rPr lang="nl-BE" sz="2200" dirty="0" err="1">
                <a:ea typeface="新細明體"/>
              </a:rPr>
              <a:t>examples</a:t>
            </a:r>
            <a:r>
              <a:rPr lang="nl-BE" sz="2200" dirty="0">
                <a:ea typeface="新細明體"/>
              </a:rPr>
              <a:t>:</a:t>
            </a:r>
            <a:r>
              <a:rPr lang="nl-BE" sz="2200" dirty="0">
                <a:solidFill>
                  <a:srgbClr val="4E5865"/>
                </a:solidFill>
                <a:ea typeface="新細明體"/>
              </a:rPr>
              <a:t> </a:t>
            </a:r>
            <a:r>
              <a:rPr lang="nl-BE" dirty="0">
                <a:solidFill>
                  <a:srgbClr val="4E5865"/>
                </a:solidFill>
                <a:ea typeface="新細明體"/>
                <a:hlinkClick r:id="rId3"/>
              </a:rPr>
              <a:t>https://github.com/gjbex/worker/tree/development_slurm/examples/bash_example</a:t>
            </a:r>
            <a:br>
              <a:rPr lang="nl-BE" sz="2200" dirty="0">
                <a:solidFill>
                  <a:srgbClr val="4E5865"/>
                </a:solidFill>
                <a:ea typeface="新細明體"/>
              </a:rPr>
            </a:b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103</a:t>
            </a:fld>
            <a:endParaRPr lang="en-US" dirty="0"/>
          </a:p>
        </p:txBody>
      </p:sp>
      <p:grpSp>
        <p:nvGrpSpPr>
          <p:cNvPr id="13" name="Group 12"/>
          <p:cNvGrpSpPr/>
          <p:nvPr/>
        </p:nvGrpSpPr>
        <p:grpSpPr>
          <a:xfrm>
            <a:off x="540000" y="3096000"/>
            <a:ext cx="4465632" cy="2308324"/>
            <a:chOff x="2826025" y="4160057"/>
            <a:chExt cx="4465632" cy="2308324"/>
          </a:xfrm>
        </p:grpSpPr>
        <p:sp>
          <p:nvSpPr>
            <p:cNvPr id="14" name="TextBox 3"/>
            <p:cNvSpPr txBox="1">
              <a:spLocks noChangeArrowheads="1"/>
            </p:cNvSpPr>
            <p:nvPr/>
          </p:nvSpPr>
          <p:spPr bwMode="auto">
            <a:xfrm>
              <a:off x="2826025" y="4160057"/>
              <a:ext cx="4464496"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-per-node=27</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--time=00:30:00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--account=lpt2_sysadmin</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cd $SLURM_SUBMIT_DIR</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alphabet.sh $letter $counter</a:t>
              </a:r>
              <a:endParaRPr lang="nl-BE" dirty="0">
                <a:solidFill>
                  <a:srgbClr val="4E5865"/>
                </a:solidFill>
                <a:ea typeface="新細明體"/>
              </a:endParaRPr>
            </a:p>
          </p:txBody>
        </p:sp>
        <p:sp>
          <p:nvSpPr>
            <p:cNvPr id="15" name="TextBox 8"/>
            <p:cNvSpPr txBox="1">
              <a:spLocks noChangeArrowheads="1"/>
            </p:cNvSpPr>
            <p:nvPr/>
          </p:nvSpPr>
          <p:spPr bwMode="auto">
            <a:xfrm>
              <a:off x="6138025"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alp.slurm</a:t>
              </a:r>
              <a:endParaRPr lang="nl-BE" sz="1200" b="1" dirty="0">
                <a:latin typeface="Courier New" panose="02070309020205020404" pitchFamily="49" charset="0"/>
                <a:cs typeface="Courier New" panose="02070309020205020404" pitchFamily="49" charset="0"/>
              </a:endParaRPr>
            </a:p>
          </p:txBody>
        </p:sp>
      </p:grpSp>
      <p:sp>
        <p:nvSpPr>
          <p:cNvPr id="1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959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104</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2"/>
          <a:stretch>
            <a:fillRect/>
          </a:stretch>
        </p:blipFill>
        <p:spPr>
          <a:xfrm>
            <a:off x="713961" y="4846198"/>
            <a:ext cx="6555502" cy="679959"/>
          </a:xfrm>
          <a:prstGeom prst="rect">
            <a:avLst/>
          </a:prstGeom>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Genius</a:t>
            </a:r>
          </a:p>
          <a:p>
            <a:pPr marL="40005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skylake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/1.6.12-foss-2021a-wice</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400050" lvl="1" indent="0">
              <a:buNone/>
            </a:pPr>
            <a:endParaRPr lang="nl-BE" sz="2400" dirty="0">
              <a:ea typeface="新細明體"/>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54571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105</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2"/>
          <a:stretch>
            <a:fillRect/>
          </a:stretch>
        </p:blipFill>
        <p:spPr>
          <a:xfrm>
            <a:off x="711200" y="4801748"/>
            <a:ext cx="6013568" cy="516791"/>
          </a:xfrm>
          <a:prstGeom prst="rect">
            <a:avLst/>
          </a:prstGeom>
        </p:spPr>
      </p:pic>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a:t>
            </a:r>
            <a:r>
              <a:rPr lang="nl-BE" sz="2200" dirty="0" err="1">
                <a:ea typeface="新細明體"/>
              </a:rPr>
              <a:t>interactive</a:t>
            </a:r>
            <a:r>
              <a:rPr lang="nl-BE" sz="2200" dirty="0">
                <a:ea typeface="新細明體"/>
              </a:rPr>
              <a:t> job on </a:t>
            </a:r>
            <a:r>
              <a:rPr lang="nl-BE" sz="2200" dirty="0" err="1">
                <a:ea typeface="新細明體"/>
              </a:rPr>
              <a:t>wICE</a:t>
            </a:r>
            <a:endParaRPr lang="nl-BE" sz="2200" dirty="0">
              <a:ea typeface="新細明體"/>
            </a:endParaRPr>
          </a:p>
          <a:p>
            <a:pPr marL="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icelake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742950" lvl="1" indent="-342900">
              <a:buBlip>
                <a:blip r:embed="rId3"/>
              </a:buBlip>
            </a:pPr>
            <a:endParaRPr lang="nl-BE" dirty="0">
              <a:ea typeface="新細明體"/>
            </a:endParaRPr>
          </a:p>
          <a:p>
            <a:pPr marL="742950" lvl="1" indent="-342900">
              <a:buBlip>
                <a:blip r:embed="rId3"/>
              </a:buBlip>
            </a:pPr>
            <a:endParaRPr lang="nl-BE" dirty="0">
              <a:ea typeface="新細明體"/>
            </a:endParaRPr>
          </a:p>
          <a:p>
            <a:endParaRPr lang="nl-BE" sz="2200"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734708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106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107</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109</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110</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592976"/>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Copy intro training files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200" dirty="0">
                <a:ea typeface="新細明體" panose="02020500000000000000" pitchFamily="18" charset="-120"/>
                <a:cs typeface="Courier New" panose="02070309020205020404" pitchFamily="49" charset="0"/>
              </a:rPr>
              <a:t>)</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marL="172800" lvl="2" indent="-324000">
              <a:buBlip>
                <a:blip r:embed="rId3"/>
              </a:buBlip>
            </a:pPr>
            <a:r>
              <a:rPr lang="en-US" altLang="zh-TW" sz="2200" dirty="0">
                <a:ea typeface="新細明體" panose="02020500000000000000" pitchFamily="18" charset="-120"/>
              </a:rPr>
              <a:t>Go to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200" dirty="0">
                <a:ea typeface="新細明體" panose="02020500000000000000" pitchFamily="18" charset="-120"/>
              </a:rPr>
              <a:t> directory</a:t>
            </a:r>
          </a:p>
          <a:p>
            <a:pPr marL="172800" lvl="2" indent="-324000">
              <a:buBlip>
                <a:blip r:embed="rId3"/>
              </a:buBlip>
            </a:pPr>
            <a:r>
              <a:rPr lang="en-US" altLang="zh-TW" sz="2200" dirty="0">
                <a:ea typeface="新細明體" panose="02020500000000000000" pitchFamily="18" charset="-120"/>
              </a:rPr>
              <a:t>Submit worker job</a:t>
            </a:r>
          </a:p>
          <a:p>
            <a:pPr marL="172800" lvl="2" indent="-324000">
              <a:buBlip>
                <a:blip r:embed="rId3"/>
              </a:buBlip>
            </a:pPr>
            <a:r>
              <a:rPr lang="en-US" altLang="zh-TW" sz="2200" dirty="0">
                <a:ea typeface="新細明體" panose="02020500000000000000" pitchFamily="18" charset="-120"/>
              </a:rPr>
              <a:t>Check the output file</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111</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nvGraphicFramePr>
        <p:xfrm>
          <a:off x="1440324" y="1114367"/>
          <a:ext cx="8904147" cy="3327394"/>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err="1">
                          <a:effectLst/>
                        </a:rPr>
                        <a:t>Cascadelake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800" b="0" u="none" strike="noStrike" dirty="0">
                          <a:effectLst/>
                        </a:rPr>
                        <a:t>36</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144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a:effectLst/>
                        </a:rPr>
                        <a:t>Skylake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Gold 6240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Skylake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 16GB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rgbClr val="000000"/>
                          </a:solidFill>
                          <a:effectLst/>
                          <a:latin typeface="Calibri" panose="020F0502020204030204" pitchFamily="34" charset="0"/>
                        </a:rPr>
                        <a:t>Cascadelake</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Xeon Gold 6240</a:t>
                      </a:r>
                      <a:br>
                        <a:rPr lang="en-US" sz="1800" b="0"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8xV100</a:t>
                      </a:r>
                      <a:r>
                        <a:rPr lang="en-US" sz="18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10" name="Audio 9">
            <a:hlinkClick r:id="" action="ppaction://media"/>
            <a:extLst>
              <a:ext uri="{FF2B5EF4-FFF2-40B4-BE49-F238E27FC236}">
                <a16:creationId xmlns:a16="http://schemas.microsoft.com/office/drawing/2014/main" id="{AC968821-685F-82D2-4B3D-E74DFE148B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8069924"/>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235449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
        <p:nvSpPr>
          <p:cNvPr id="2" name="TextBox 1">
            <a:extLst>
              <a:ext uri="{FF2B5EF4-FFF2-40B4-BE49-F238E27FC236}">
                <a16:creationId xmlns:a16="http://schemas.microsoft.com/office/drawing/2014/main" id="{282E1DB2-6DCD-C921-2B38-CFF384E30746}"/>
              </a:ext>
            </a:extLst>
          </p:cNvPr>
          <p:cNvSpPr txBox="1"/>
          <p:nvPr/>
        </p:nvSpPr>
        <p:spPr>
          <a:xfrm>
            <a:off x="838200" y="4169112"/>
            <a:ext cx="4825752" cy="1061829"/>
          </a:xfrm>
          <a:prstGeom prst="rect">
            <a:avLst/>
          </a:prstGeom>
          <a:noFill/>
          <a:ln w="19050">
            <a:solidFill>
              <a:schemeClr val="accent5"/>
            </a:solidFill>
          </a:ln>
        </p:spPr>
        <p:txBody>
          <a:bodyPr wrap="square" rtlCol="0">
            <a:spAutoFit/>
          </a:bodyPr>
          <a:lstStyle/>
          <a:p>
            <a:pPr>
              <a:buClr>
                <a:srgbClr val="DB6C30"/>
              </a:buClr>
            </a:pPr>
            <a:r>
              <a:rPr lang="en-US" sz="2100" dirty="0"/>
              <a:t>B</a:t>
            </a:r>
            <a:r>
              <a:rPr lang="nl-BE" sz="2100" dirty="0"/>
              <a:t>y </a:t>
            </a:r>
            <a:r>
              <a:rPr lang="nl-BE" sz="2100" dirty="0" err="1"/>
              <a:t>registering</a:t>
            </a:r>
            <a:r>
              <a:rPr lang="nl-BE" sz="2100" dirty="0"/>
              <a:t> </a:t>
            </a:r>
            <a:r>
              <a:rPr lang="nl-BE" sz="2100" dirty="0" err="1"/>
              <a:t>and</a:t>
            </a:r>
            <a:r>
              <a:rPr lang="nl-BE" sz="2100" dirty="0"/>
              <a:t> </a:t>
            </a:r>
            <a:r>
              <a:rPr lang="nl-BE" sz="2100" dirty="0" err="1"/>
              <a:t>participating</a:t>
            </a:r>
            <a:r>
              <a:rPr lang="nl-BE" sz="2100" dirty="0"/>
              <a:t> in VSC </a:t>
            </a:r>
            <a:r>
              <a:rPr lang="nl-BE" sz="2100" dirty="0" err="1"/>
              <a:t>trainings</a:t>
            </a:r>
            <a:r>
              <a:rPr lang="nl-BE" sz="2100" dirty="0"/>
              <a:t>, </a:t>
            </a:r>
            <a:r>
              <a:rPr lang="nl-BE" sz="2100" dirty="0" err="1"/>
              <a:t>you</a:t>
            </a:r>
            <a:r>
              <a:rPr lang="nl-BE" sz="2100" dirty="0"/>
              <a:t> conform </a:t>
            </a:r>
            <a:r>
              <a:rPr lang="nl-BE" sz="2100" dirty="0" err="1"/>
              <a:t>to</a:t>
            </a:r>
            <a:r>
              <a:rPr lang="nl-BE" sz="2100" dirty="0"/>
              <a:t> </a:t>
            </a:r>
            <a:r>
              <a:rPr lang="nl-BE" sz="2100" dirty="0" err="1"/>
              <a:t>the</a:t>
            </a:r>
            <a:r>
              <a:rPr lang="nl-BE" sz="2100" dirty="0"/>
              <a:t> </a:t>
            </a:r>
            <a:r>
              <a:rPr lang="nl-BE" sz="2100" dirty="0">
                <a:hlinkClick r:id="rId4"/>
              </a:rPr>
              <a:t>VSC </a:t>
            </a:r>
            <a:r>
              <a:rPr lang="nl-BE" sz="2100" dirty="0" err="1">
                <a:hlinkClick r:id="rId4"/>
              </a:rPr>
              <a:t>trainings</a:t>
            </a:r>
            <a:r>
              <a:rPr lang="nl-BE" sz="2100" dirty="0">
                <a:hlinkClick r:id="rId4"/>
              </a:rPr>
              <a:t> code of </a:t>
            </a:r>
            <a:r>
              <a:rPr lang="nl-BE" sz="2100" dirty="0" err="1">
                <a:hlinkClick r:id="rId4"/>
              </a:rPr>
              <a:t>conduct</a:t>
            </a:r>
            <a:r>
              <a:rPr lang="nl-BE" sz="2100" dirty="0"/>
              <a:t>.</a:t>
            </a:r>
            <a:endParaRPr lang="en-US" sz="2100"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5x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20</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21</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nvGraphicFramePr>
        <p:xfrm>
          <a:off x="1440324" y="1114367"/>
          <a:ext cx="8904147" cy="3327394"/>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172</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5</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10" name="Audio 9">
            <a:hlinkClick r:id="" action="ppaction://media"/>
            <a:extLst>
              <a:ext uri="{FF2B5EF4-FFF2-40B4-BE49-F238E27FC236}">
                <a16:creationId xmlns:a16="http://schemas.microsoft.com/office/drawing/2014/main" id="{AD768804-2F2B-2664-69B8-AF04000FD3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0641582"/>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140897245"/>
              </p:ext>
            </p:extLst>
          </p:nvPr>
        </p:nvGraphicFramePr>
        <p:xfrm>
          <a:off x="1440324" y="1114367"/>
          <a:ext cx="8904147" cy="2525228"/>
        </p:xfrm>
        <a:graphic>
          <a:graphicData uri="http://schemas.openxmlformats.org/drawingml/2006/table">
            <a:tbl>
              <a:tblPr>
                <a:tableStyleId>{5C22544A-7EE6-4342-B048-85BDC9FD1C3A}</a:tableStyleId>
              </a:tblPr>
              <a:tblGrid>
                <a:gridCol w="1882053">
                  <a:extLst>
                    <a:ext uri="{9D8B030D-6E8A-4147-A177-3AD203B41FA5}">
                      <a16:colId xmlns:a16="http://schemas.microsoft.com/office/drawing/2014/main" val="1052959117"/>
                    </a:ext>
                  </a:extLst>
                </a:gridCol>
                <a:gridCol w="1659135">
                  <a:extLst>
                    <a:ext uri="{9D8B030D-6E8A-4147-A177-3AD203B41FA5}">
                      <a16:colId xmlns:a16="http://schemas.microsoft.com/office/drawing/2014/main" val="44479686"/>
                    </a:ext>
                  </a:extLst>
                </a:gridCol>
                <a:gridCol w="996231">
                  <a:extLst>
                    <a:ext uri="{9D8B030D-6E8A-4147-A177-3AD203B41FA5}">
                      <a16:colId xmlns:a16="http://schemas.microsoft.com/office/drawing/2014/main" val="2291407436"/>
                    </a:ext>
                  </a:extLst>
                </a:gridCol>
                <a:gridCol w="1793129">
                  <a:extLst>
                    <a:ext uri="{9D8B030D-6E8A-4147-A177-3AD203B41FA5}">
                      <a16:colId xmlns:a16="http://schemas.microsoft.com/office/drawing/2014/main" val="4190090989"/>
                    </a:ext>
                  </a:extLst>
                </a:gridCol>
                <a:gridCol w="1079251">
                  <a:extLst>
                    <a:ext uri="{9D8B030D-6E8A-4147-A177-3AD203B41FA5}">
                      <a16:colId xmlns:a16="http://schemas.microsoft.com/office/drawing/2014/main" val="3999970807"/>
                    </a:ext>
                  </a:extLst>
                </a:gridCol>
                <a:gridCol w="1494348">
                  <a:extLst>
                    <a:ext uri="{9D8B030D-6E8A-4147-A177-3AD203B41FA5}">
                      <a16:colId xmlns:a16="http://schemas.microsoft.com/office/drawing/2014/main" val="3433497480"/>
                    </a:ext>
                  </a:extLst>
                </a:gridCol>
              </a:tblGrid>
              <a:tr h="567289">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27846">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68</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67289">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9026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4</a:t>
                      </a:r>
                    </a:p>
                  </a:txBody>
                  <a:tcPr marL="9525" marR="9525" marT="9525" marB="0" anchor="ctr"/>
                </a:tc>
                <a:tc>
                  <a:txBody>
                    <a:bodyPr/>
                    <a:lstStyle/>
                    <a:p>
                      <a:pPr algn="ctr" fontAlgn="b"/>
                      <a:r>
                        <a:rPr lang="en-US" sz="1800" b="0" i="0" u="none" strike="noStrike">
                          <a:solidFill>
                            <a:schemeClr val="tx1"/>
                          </a:solidFill>
                          <a:effectLst/>
                          <a:latin typeface="+mn-lt"/>
                        </a:rPr>
                        <a:t>gpu</a:t>
                      </a:r>
                      <a:r>
                        <a:rPr lang="en-US" sz="1800" b="0" i="0" u="none" strike="noStrike" dirty="0">
                          <a:solidFill>
                            <a:schemeClr val="tx1"/>
                          </a:solidFill>
                          <a:effectLst/>
                          <a:latin typeface="+mn-lt"/>
                        </a:rPr>
                        <a:t>_h100</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 extension</a:t>
            </a:r>
          </a:p>
        </p:txBody>
      </p:sp>
      <p:grpSp>
        <p:nvGrpSpPr>
          <p:cNvPr id="5" name="Group 4">
            <a:extLst>
              <a:ext uri="{FF2B5EF4-FFF2-40B4-BE49-F238E27FC236}">
                <a16:creationId xmlns:a16="http://schemas.microsoft.com/office/drawing/2014/main" id="{D6F1F406-D225-EBE3-B2F3-5785255B49A7}"/>
              </a:ext>
            </a:extLst>
          </p:cNvPr>
          <p:cNvGrpSpPr/>
          <p:nvPr/>
        </p:nvGrpSpPr>
        <p:grpSpPr>
          <a:xfrm>
            <a:off x="1440324" y="4636061"/>
            <a:ext cx="8904147" cy="1292662"/>
            <a:chOff x="1440325" y="4636061"/>
            <a:chExt cx="8519258" cy="1292662"/>
          </a:xfrm>
        </p:grpSpPr>
        <p:sp>
          <p:nvSpPr>
            <p:cNvPr id="2" name="TextBox 1">
              <a:extLst>
                <a:ext uri="{FF2B5EF4-FFF2-40B4-BE49-F238E27FC236}">
                  <a16:creationId xmlns:a16="http://schemas.microsoft.com/office/drawing/2014/main" id="{E142B640-CEF2-6705-2C46-F273E3964179}"/>
                </a:ext>
              </a:extLst>
            </p:cNvPr>
            <p:cNvSpPr txBox="1"/>
            <p:nvPr/>
          </p:nvSpPr>
          <p:spPr>
            <a:xfrm>
              <a:off x="1440325" y="5005393"/>
              <a:ext cx="8519258"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2:</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a:t>
              </a:r>
              <a:r>
                <a:rPr lang="en-US" dirty="0">
                  <a:solidFill>
                    <a:srgbClr val="333639"/>
                  </a:solidFill>
                  <a:latin typeface="FlandersArtSans-Regular"/>
                </a:rPr>
                <a:t>Q1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3" name="TextBox 2">
              <a:extLst>
                <a:ext uri="{FF2B5EF4-FFF2-40B4-BE49-F238E27FC236}">
                  <a16:creationId xmlns:a16="http://schemas.microsoft.com/office/drawing/2014/main" id="{DDCBDC5E-DAC0-96B3-077D-AB2E46969FF0}"/>
                </a:ext>
              </a:extLst>
            </p:cNvPr>
            <p:cNvSpPr txBox="1"/>
            <p:nvPr/>
          </p:nvSpPr>
          <p:spPr>
            <a:xfrm>
              <a:off x="8479550" y="4636061"/>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pic>
        <p:nvPicPr>
          <p:cNvPr id="9" name="Audio 8">
            <a:hlinkClick r:id="" action="ppaction://media"/>
            <a:extLst>
              <a:ext uri="{FF2B5EF4-FFF2-40B4-BE49-F238E27FC236}">
                <a16:creationId xmlns:a16="http://schemas.microsoft.com/office/drawing/2014/main" id="{3D069A37-D095-EEA7-75F6-D6E3BFADF9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8210361"/>
      </p:ext>
    </p:extLst>
  </p:cSld>
  <p:clrMapOvr>
    <a:masterClrMapping/>
  </p:clrMapOvr>
  <mc:AlternateContent xmlns:mc="http://schemas.openxmlformats.org/markup-compatibility/2006" xmlns:p14="http://schemas.microsoft.com/office/powerpoint/2010/main">
    <mc:Choice Requires="p14">
      <p:transition spd="slow" p14:dur="2000" advTm="91991"/>
    </mc:Choice>
    <mc:Fallback xmlns="">
      <p:transition spd="slow" advTm="9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24</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25</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79389348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31</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32</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71810" y="952737"/>
            <a:ext cx="6168088" cy="3985557"/>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within VSC (permission management)</a:t>
            </a:r>
          </a:p>
          <a:p>
            <a:pPr marL="324000" indent="-324000">
              <a:buClr>
                <a:srgbClr val="DB6C30"/>
              </a:buClr>
              <a:buFont typeface="Wingdings" panose="05000000000000000000" pitchFamily="2" charset="2"/>
              <a:buChar char="q"/>
            </a:pPr>
            <a:r>
              <a:rPr lang="en-US" sz="2200" dirty="0">
                <a:solidFill>
                  <a:schemeClr val="tx2"/>
                </a:solidFill>
              </a:rPr>
              <a:t>Share outside VSC (via </a:t>
            </a:r>
            <a:r>
              <a:rPr lang="en-US" sz="2200" dirty="0">
                <a:solidFill>
                  <a:schemeClr val="tx2"/>
                </a:solidFill>
                <a:hlinkClick r:id="rId3"/>
              </a:rPr>
              <a:t>Globus</a:t>
            </a:r>
            <a:r>
              <a:rPr lang="en-US" sz="2200" dirty="0">
                <a:solidFill>
                  <a:schemeClr val="tx2"/>
                </a:solidFill>
              </a:rPr>
              <a:t>)</a:t>
            </a:r>
          </a:p>
          <a:p>
            <a:pPr marL="324000" indent="-324000">
              <a:buClr>
                <a:srgbClr val="DB6C30"/>
              </a:buClr>
              <a:buFont typeface="Wingdings" panose="05000000000000000000" pitchFamily="2" charset="2"/>
              <a:buChar char="q"/>
            </a:pPr>
            <a:r>
              <a:rPr lang="en-US" sz="2200" dirty="0">
                <a:solidFill>
                  <a:schemeClr val="tx2"/>
                </a:solidFill>
              </a:rPr>
              <a:t>Stage-in/stage-out data workflow</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mc:AlternateContent xmlns:mc="http://schemas.openxmlformats.org/markup-compatibility/2006" xmlns:p14="http://schemas.microsoft.com/office/powerpoint/2010/main">
    <mc:Choice Requires="p14">
      <p:transition spd="slow" p14:dur="2000" advTm="177565"/>
    </mc:Choice>
    <mc:Fallback xmlns="">
      <p:transition spd="slow" advTm="1775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Why are credits used</a:t>
            </a:r>
          </a:p>
          <a:p>
            <a:pPr lvl="1"/>
            <a:r>
              <a:rPr lang="en-US" altLang="en-US" sz="1700" dirty="0"/>
              <a:t>Used to manage access the computational resource</a:t>
            </a:r>
          </a:p>
          <a:p>
            <a:pPr lvl="1"/>
            <a:r>
              <a:rPr lang="en-US" altLang="en-US" sz="1700" dirty="0" err="1"/>
              <a:t>Tracebility</a:t>
            </a:r>
            <a:r>
              <a:rPr lang="en-US" altLang="en-US" sz="1700" dirty="0"/>
              <a:t>, accountability</a:t>
            </a:r>
          </a:p>
          <a:p>
            <a:pPr lvl="1"/>
            <a:endParaRPr lang="en-US" altLang="en-US" sz="1700" dirty="0"/>
          </a:p>
          <a:p>
            <a:pPr eaLnBrk="1" hangingPunct="1">
              <a:lnSpc>
                <a:spcPct val="90000"/>
              </a:lnSpc>
            </a:pPr>
            <a:r>
              <a:rPr lang="en-US" altLang="en-US" sz="2000" dirty="0"/>
              <a:t>Why are credits charged</a:t>
            </a:r>
          </a:p>
          <a:p>
            <a:pPr lvl="1"/>
            <a:r>
              <a:rPr lang="en-US" altLang="en-US" sz="1700" dirty="0"/>
              <a:t>Small fraction</a:t>
            </a:r>
          </a:p>
          <a:p>
            <a:pPr lvl="1"/>
            <a:r>
              <a:rPr lang="en-US" altLang="en-US" sz="1700" dirty="0"/>
              <a:t>Optimizing your code/workflow will result in spending less credits</a:t>
            </a:r>
            <a:br>
              <a:rPr lang="en-US" altLang="en-US" sz="1700" dirty="0"/>
            </a:br>
            <a:endParaRPr lang="en-US" altLang="en-US" sz="1700" dirty="0"/>
          </a:p>
          <a:p>
            <a:pPr lvl="1"/>
            <a:endParaRPr lang="en-US" altLang="en-US" sz="1700" dirty="0"/>
          </a:p>
          <a:p>
            <a:pPr marL="0" indent="0">
              <a:lnSpc>
                <a:spcPct val="90000"/>
              </a:lnSpc>
              <a:buNone/>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why</a:t>
            </a:r>
          </a:p>
        </p:txBody>
      </p:sp>
    </p:spTree>
    <p:custDataLst>
      <p:tags r:id="rId1"/>
    </p:custDataLst>
    <p:extLst>
      <p:ext uri="{BB962C8B-B14F-4D97-AF65-F5344CB8AC3E}">
        <p14:creationId xmlns:p14="http://schemas.microsoft.com/office/powerpoint/2010/main" val="280653814"/>
      </p:ext>
    </p:extLst>
  </p:cSld>
  <p:clrMapOvr>
    <a:masterClrMapping/>
  </p:clrMapOvr>
  <mc:AlternateContent xmlns:mc="http://schemas.openxmlformats.org/markup-compatibility/2006" xmlns:p14="http://schemas.microsoft.com/office/powerpoint/2010/main">
    <mc:Choice Requires="p14">
      <p:transition spd="slow" p14:dur="2000" advTm="127268"/>
    </mc:Choice>
    <mc:Fallback xmlns="">
      <p:transition spd="slow" advTm="1272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mc:AlternateContent xmlns:mc="http://schemas.openxmlformats.org/markup-compatibility/2006" xmlns:p14="http://schemas.microsoft.com/office/powerpoint/2010/main">
    <mc:Choice Requires="p14">
      <p:transition spd="slow" p14:dur="2000" advTm="135235"/>
    </mc:Choice>
    <mc:Fallback xmlns="">
      <p:transition spd="slow" advTm="135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mc:AlternateContent xmlns:mc="http://schemas.openxmlformats.org/markup-compatibility/2006" xmlns:p14="http://schemas.microsoft.com/office/powerpoint/2010/main">
    <mc:Choice Requires="p14">
      <p:transition spd="slow" p14:dur="2000" advTm="98067"/>
    </mc:Choice>
    <mc:Fallback xmlns="">
      <p:transition spd="slow" advTm="9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mc:AlternateContent xmlns:mc="http://schemas.openxmlformats.org/markup-compatibility/2006" xmlns:p14="http://schemas.microsoft.com/office/powerpoint/2010/main">
    <mc:Choice Requires="p14">
      <p:transition spd="slow" p14:dur="2000" advTm="46997"/>
    </mc:Choice>
    <mc:Fallback xmlns="">
      <p:transition spd="slow" advTm="4699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mc:AlternateContent xmlns:mc="http://schemas.openxmlformats.org/markup-compatibility/2006" xmlns:p14="http://schemas.microsoft.com/office/powerpoint/2010/main">
    <mc:Choice Requires="p14">
      <p:transition spd="slow" p14:dur="2000" advTm="15783"/>
    </mc:Choice>
    <mc:Fallback xmlns="">
      <p:transition spd="slow" advTm="1578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mc:AlternateContent xmlns:mc="http://schemas.openxmlformats.org/markup-compatibility/2006" xmlns:p14="http://schemas.microsoft.com/office/powerpoint/2010/main">
    <mc:Choice Requires="p14">
      <p:transition spd="slow" p14:dur="2000" advTm="24414"/>
    </mc:Choice>
    <mc:Fallback xmlns="">
      <p:transition spd="slow" advTm="2441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40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mc:AlternateContent xmlns:mc="http://schemas.openxmlformats.org/markup-compatibility/2006" xmlns:p14="http://schemas.microsoft.com/office/powerpoint/2010/main">
    <mc:Choice Requires="p14">
      <p:transition spd="slow" p14:dur="2000" advTm="28297"/>
    </mc:Choice>
    <mc:Fallback xmlns="">
      <p:transition spd="slow" advTm="2829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mc:AlternateContent xmlns:mc="http://schemas.openxmlformats.org/markup-compatibility/2006" xmlns:p14="http://schemas.microsoft.com/office/powerpoint/2010/main">
    <mc:Choice Requires="p14">
      <p:transition spd="slow" p14:dur="2000" advTm="54699"/>
    </mc:Choice>
    <mc:Fallback xmlns="">
      <p:transition spd="slow" advTm="5469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42</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43</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44</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46</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a:t>
            </a:r>
            <a:r>
              <a:rPr lang="en-US" sz="2200" dirty="0" err="1"/>
              <a:t>ssh</a:t>
            </a:r>
            <a:r>
              <a:rPr lang="en-US" sz="2200" dirty="0"/>
              <a:t> to connect: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47</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48</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49</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342882"/>
            <a:chOff x="501333" y="1030723"/>
            <a:chExt cx="5343518" cy="2342882"/>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93899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Worker</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54</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a:t>
            </a:r>
            <a:br>
              <a:rPr lang="en-US" dirty="0"/>
            </a:br>
            <a:r>
              <a:rPr lang="en-US" dirty="0"/>
              <a:t>Tier-2: home/data/scratch storages Tier-1: data/scratch</a:t>
            </a:r>
          </a:p>
        </p:txBody>
      </p:sp>
    </p:spTree>
    <p:extLst>
      <p:ext uri="{BB962C8B-B14F-4D97-AF65-F5344CB8AC3E}">
        <p14:creationId xmlns:p14="http://schemas.microsoft.com/office/powerpoint/2010/main" val="4103861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57</a:t>
            </a:fld>
            <a:endParaRPr lang="en-US"/>
          </a:p>
        </p:txBody>
      </p:sp>
    </p:spTree>
    <p:extLst>
      <p:ext uri="{BB962C8B-B14F-4D97-AF65-F5344CB8AC3E}">
        <p14:creationId xmlns:p14="http://schemas.microsoft.com/office/powerpoint/2010/main" val="9804414"/>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a:t>
            </a:r>
            <a:r>
              <a:rPr lang="en-US" dirty="0"/>
              <a:t> Lab, RStudio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spTree>
    <p:extLst>
      <p:ext uri="{BB962C8B-B14F-4D97-AF65-F5344CB8AC3E}">
        <p14:creationId xmlns:p14="http://schemas.microsoft.com/office/powerpoint/2010/main" val="4023084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77759"/>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66</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67</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68</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69</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71</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77</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78</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79</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79</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80</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82</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85</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87</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3477875"/>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5 dedicated nodes on </a:t>
            </a:r>
            <a:r>
              <a:rPr lang="en-US" sz="2200" dirty="0" err="1">
                <a:cs typeface="Courier New" panose="02070309020205020404" pitchFamily="49" charset="0"/>
              </a:rPr>
              <a:t>wICE</a:t>
            </a:r>
            <a:r>
              <a:rPr lang="en-US" sz="2200" dirty="0">
                <a:cs typeface="Courier New" panose="02070309020205020404" pitchFamily="49" charset="0"/>
              </a:rPr>
              <a:t>:</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64 cores per node</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1 GPU (=7 GPU instances)</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512 GB memory</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a:t>
            </a:r>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Apptainer</a:t>
            </a:r>
            <a:r>
              <a:rPr lang="en-US" altLang="en-US" sz="3200" dirty="0"/>
              <a:t> (Singularity) Containers</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90</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792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792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957336"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91</a:t>
            </a:fld>
            <a:endParaRPr lang="nl-BE" sz="900" dirty="0">
              <a:solidFill>
                <a:schemeClr val="bg1"/>
              </a:solidFill>
            </a:endParaRPr>
          </a:p>
        </p:txBody>
      </p:sp>
      <p:sp>
        <p:nvSpPr>
          <p:cNvPr id="3" name="Cross 2"/>
          <p:cNvSpPr/>
          <p:nvPr/>
        </p:nvSpPr>
        <p:spPr>
          <a:xfrm rot="2700000">
            <a:off x="3721730" y="3304959"/>
            <a:ext cx="1800000" cy="1800000"/>
          </a:xfrm>
          <a:prstGeom prst="plus">
            <a:avLst>
              <a:gd name="adj" fmla="val 39938"/>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29499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3792146" y="3515266"/>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3792146" y="3515266"/>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3957336" y="3515266"/>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19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765584" y="3568305"/>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3813228" y="3515266"/>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2866481" y="5152703"/>
            <a:ext cx="1798209" cy="1201999"/>
          </a:xfrm>
          <a:prstGeom prst="cloudCallout">
            <a:avLst>
              <a:gd name="adj1" fmla="val -34801"/>
              <a:gd name="adj2" fmla="val 88689"/>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bg2"/>
              </a:solidFill>
            </a:endParaRPr>
          </a:p>
        </p:txBody>
      </p:sp>
      <p:sp>
        <p:nvSpPr>
          <p:cNvPr id="6" name="TextBox 5"/>
          <p:cNvSpPr txBox="1"/>
          <p:nvPr/>
        </p:nvSpPr>
        <p:spPr>
          <a:xfrm>
            <a:off x="3143673" y="5301825"/>
            <a:ext cx="1490699" cy="923330"/>
          </a:xfrm>
          <a:prstGeom prst="rect">
            <a:avLst/>
          </a:prstGeom>
          <a:noFill/>
        </p:spPr>
        <p:txBody>
          <a:bodyPr wrap="square" rtlCol="0">
            <a:spAutoFit/>
          </a:bodyPr>
          <a:lstStyle/>
          <a:p>
            <a:r>
              <a:rPr lang="nl-BE" dirty="0" err="1">
                <a:solidFill>
                  <a:schemeClr val="bg2"/>
                </a:solidFill>
              </a:rPr>
              <a:t>Use</a:t>
            </a:r>
            <a:r>
              <a:rPr lang="nl-BE" dirty="0">
                <a:solidFill>
                  <a:schemeClr val="bg2"/>
                </a:solidFill>
              </a:rPr>
              <a:t> </a:t>
            </a:r>
            <a:r>
              <a:rPr lang="nl-BE" dirty="0" err="1">
                <a:solidFill>
                  <a:schemeClr val="bg2"/>
                </a:solidFill>
              </a:rPr>
              <a:t>worker</a:t>
            </a:r>
            <a:r>
              <a:rPr lang="nl-BE" dirty="0">
                <a:solidFill>
                  <a:schemeClr val="bg2"/>
                </a:solidFill>
              </a:rPr>
              <a:t> on </a:t>
            </a:r>
            <a:r>
              <a:rPr lang="nl-BE" dirty="0" err="1">
                <a:solidFill>
                  <a:schemeClr val="bg2"/>
                </a:solidFill>
              </a:rPr>
              <a:t>the</a:t>
            </a:r>
            <a:r>
              <a:rPr lang="nl-BE" dirty="0">
                <a:solidFill>
                  <a:schemeClr val="bg2"/>
                </a:solidFill>
              </a:rPr>
              <a:t> cluster</a:t>
            </a:r>
          </a:p>
        </p:txBody>
      </p:sp>
      <p:sp>
        <p:nvSpPr>
          <p:cNvPr id="6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92</a:t>
            </a:fld>
            <a:endParaRPr lang="nl-BE" sz="900" dirty="0">
              <a:solidFill>
                <a:schemeClr val="bg1"/>
              </a:solidFill>
            </a:endParaRPr>
          </a:p>
        </p:txBody>
      </p:sp>
      <p:sp>
        <p:nvSpPr>
          <p:cNvPr id="73"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7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40890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6" name="Cloud Callout 5"/>
          <p:cNvSpPr/>
          <p:nvPr/>
        </p:nvSpPr>
        <p:spPr>
          <a:xfrm>
            <a:off x="6600056" y="1495018"/>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grpSp>
        <p:nvGrpSpPr>
          <p:cNvPr id="5" name="Group 4"/>
          <p:cNvGrpSpPr/>
          <p:nvPr/>
        </p:nvGrpSpPr>
        <p:grpSpPr>
          <a:xfrm>
            <a:off x="4655840" y="356781"/>
            <a:ext cx="3816424" cy="926873"/>
            <a:chOff x="4655840" y="356781"/>
            <a:chExt cx="3816424" cy="926873"/>
          </a:xfrm>
        </p:grpSpPr>
        <p:sp>
          <p:nvSpPr>
            <p:cNvPr id="3" name="Oval Callout 2"/>
            <p:cNvSpPr/>
            <p:nvPr/>
          </p:nvSpPr>
          <p:spPr>
            <a:xfrm>
              <a:off x="4655840" y="356781"/>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663952" y="461577"/>
              <a:ext cx="2304256" cy="646331"/>
            </a:xfrm>
            <a:prstGeom prst="rect">
              <a:avLst/>
            </a:prstGeom>
            <a:noFill/>
          </p:spPr>
          <p:txBody>
            <a:bodyPr wrap="square" rtlCol="0">
              <a:spAutoFit/>
            </a:bodyPr>
            <a:lstStyle/>
            <a:p>
              <a:r>
                <a:rPr lang="en-US" dirty="0">
                  <a:solidFill>
                    <a:schemeClr val="bg1"/>
                  </a:solidFill>
                </a:rPr>
                <a:t>Talk to us about worker framework</a:t>
              </a:r>
            </a:p>
          </p:txBody>
        </p:sp>
      </p:grpSp>
      <p:sp>
        <p:nvSpPr>
          <p:cNvPr id="8"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Serial: </a:t>
            </a:r>
          </a:p>
          <a:p>
            <a:pPr marL="533250" lvl="1" indent="-342900">
              <a:buClr>
                <a:srgbClr val="DB6C30"/>
              </a:buClr>
            </a:pPr>
            <a:r>
              <a:rPr lang="en-US" dirty="0"/>
              <a:t>one program, on one core</a:t>
            </a:r>
          </a:p>
          <a:p>
            <a:pPr marL="190350" indent="-342900">
              <a:buBlip>
                <a:blip r:embed="rId2"/>
              </a:buBlip>
            </a:pPr>
            <a:r>
              <a:rPr lang="en-US" dirty="0"/>
              <a:t>“Embarrassingly parallel” problems: </a:t>
            </a:r>
          </a:p>
          <a:p>
            <a:pPr marL="533250" lvl="1" indent="-342900">
              <a:buClr>
                <a:srgbClr val="DB6C30"/>
              </a:buClr>
            </a:pPr>
            <a:r>
              <a:rPr lang="en-US" dirty="0"/>
              <a:t>lots of runs of one program, with different parameters</a:t>
            </a:r>
          </a:p>
          <a:p>
            <a:pPr marL="190350" indent="-342900">
              <a:buBlip>
                <a:blip r:embed="rId2"/>
              </a:buBlip>
            </a:pPr>
            <a:r>
              <a:rPr lang="en-US" dirty="0"/>
              <a:t>Problems that require “real” parallel algorithms</a:t>
            </a:r>
          </a:p>
          <a:p>
            <a:pPr marL="533250" lvl="1" indent="-342900">
              <a:buClr>
                <a:srgbClr val="DB6C30"/>
              </a:buClr>
            </a:pPr>
            <a:r>
              <a:rPr lang="en-US" dirty="0" err="1"/>
              <a:t>OpenMP</a:t>
            </a:r>
            <a:endParaRPr lang="en-US" dirty="0"/>
          </a:p>
          <a:p>
            <a:pPr marL="533250" lvl="1" indent="-342900">
              <a:buClr>
                <a:srgbClr val="DB6C30"/>
              </a:buClr>
            </a:pPr>
            <a:r>
              <a:rPr lang="en-US" dirty="0"/>
              <a:t>MPI : Message Passing Interface</a:t>
            </a: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Parallel Computing</a:t>
            </a:r>
          </a:p>
        </p:txBody>
      </p:sp>
    </p:spTree>
    <p:extLst>
      <p:ext uri="{BB962C8B-B14F-4D97-AF65-F5344CB8AC3E}">
        <p14:creationId xmlns:p14="http://schemas.microsoft.com/office/powerpoint/2010/main" val="1080309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09775" y="3429001"/>
            <a:ext cx="8229600" cy="2031325"/>
            <a:chOff x="428625" y="3754438"/>
            <a:chExt cx="7213620" cy="2031325"/>
          </a:xfrm>
        </p:grpSpPr>
        <p:sp>
          <p:nvSpPr>
            <p:cNvPr id="4121" name="TextBox 3"/>
            <p:cNvSpPr txBox="1">
              <a:spLocks noChangeArrowheads="1"/>
            </p:cNvSpPr>
            <p:nvPr/>
          </p:nvSpPr>
          <p:spPr bwMode="auto">
            <a:xfrm>
              <a:off x="428625" y="3754438"/>
              <a:ext cx="721362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243042" y="3754438"/>
              <a:ext cx="1399203"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job_001.slurm</a:t>
              </a:r>
              <a:endParaRPr lang="nl-BE" sz="1200" b="1" dirty="0">
                <a:latin typeface="Courier New" panose="02070309020205020404" pitchFamily="49" charset="0"/>
                <a:cs typeface="Courier New" panose="02070309020205020404" pitchFamily="49" charset="0"/>
              </a:endParaRPr>
            </a:p>
          </p:txBody>
        </p:sp>
      </p:grpSp>
      <p:grpSp>
        <p:nvGrpSpPr>
          <p:cNvPr id="6" name="Group 5"/>
          <p:cNvGrpSpPr/>
          <p:nvPr/>
        </p:nvGrpSpPr>
        <p:grpSpPr>
          <a:xfrm>
            <a:off x="2067432" y="3785994"/>
            <a:ext cx="8585760" cy="2031325"/>
            <a:chOff x="2067432" y="3785994"/>
            <a:chExt cx="8585760" cy="2031325"/>
          </a:xfrm>
        </p:grpSpPr>
        <p:sp>
          <p:nvSpPr>
            <p:cNvPr id="24" name="TextBox 3"/>
            <p:cNvSpPr txBox="1">
              <a:spLocks noChangeArrowheads="1"/>
            </p:cNvSpPr>
            <p:nvPr/>
          </p:nvSpPr>
          <p:spPr bwMode="auto">
            <a:xfrm>
              <a:off x="2423592" y="3785994"/>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5" name="TextBox 8"/>
            <p:cNvSpPr txBox="1">
              <a:spLocks noChangeArrowheads="1"/>
            </p:cNvSpPr>
            <p:nvPr/>
          </p:nvSpPr>
          <p:spPr bwMode="auto">
            <a:xfrm>
              <a:off x="9056923" y="3785994"/>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job_030.slurm</a:t>
              </a:r>
              <a:endParaRPr lang="nl-BE" sz="1200" b="1" dirty="0">
                <a:latin typeface="Courier New" panose="02070309020205020404" pitchFamily="49" charset="0"/>
                <a:cs typeface="Courier New" panose="02070309020205020404" pitchFamily="49" charset="0"/>
              </a:endParaRPr>
            </a:p>
          </p:txBody>
        </p:sp>
        <p:sp>
          <p:nvSpPr>
            <p:cNvPr id="5" name="TextBox 4"/>
            <p:cNvSpPr txBox="1"/>
            <p:nvPr/>
          </p:nvSpPr>
          <p:spPr>
            <a:xfrm rot="1531279">
              <a:off x="2067432" y="5345857"/>
              <a:ext cx="288032" cy="369332"/>
            </a:xfrm>
            <a:prstGeom prst="rect">
              <a:avLst/>
            </a:prstGeom>
            <a:noFill/>
          </p:spPr>
          <p:txBody>
            <a:bodyPr wrap="square" rtlCol="0">
              <a:spAutoFit/>
            </a:bodyPr>
            <a:lstStyle/>
            <a:p>
              <a:r>
                <a:rPr lang="nl-BE" dirty="0"/>
                <a:t>…</a:t>
              </a:r>
              <a:endParaRPr lang="en-GB" dirty="0"/>
            </a:p>
          </p:txBody>
        </p:sp>
      </p:grpSp>
      <p:grpSp>
        <p:nvGrpSpPr>
          <p:cNvPr id="9" name="Group 8"/>
          <p:cNvGrpSpPr/>
          <p:nvPr/>
        </p:nvGrpSpPr>
        <p:grpSpPr>
          <a:xfrm>
            <a:off x="2496553" y="4142987"/>
            <a:ext cx="8570456" cy="2031325"/>
            <a:chOff x="2496553" y="4142987"/>
            <a:chExt cx="8570456" cy="2031325"/>
          </a:xfrm>
        </p:grpSpPr>
        <p:sp>
          <p:nvSpPr>
            <p:cNvPr id="26" name="TextBox 3"/>
            <p:cNvSpPr txBox="1">
              <a:spLocks noChangeArrowheads="1"/>
            </p:cNvSpPr>
            <p:nvPr/>
          </p:nvSpPr>
          <p:spPr bwMode="auto">
            <a:xfrm>
              <a:off x="2837409" y="4142987"/>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7" name="TextBox 8"/>
            <p:cNvSpPr txBox="1">
              <a:spLocks noChangeArrowheads="1"/>
            </p:cNvSpPr>
            <p:nvPr/>
          </p:nvSpPr>
          <p:spPr bwMode="auto">
            <a:xfrm>
              <a:off x="9470740" y="4142987"/>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job_600.slurm</a:t>
              </a:r>
              <a:endParaRPr lang="nl-BE" sz="1200" b="1" dirty="0">
                <a:latin typeface="Courier New" panose="02070309020205020404" pitchFamily="49" charset="0"/>
                <a:cs typeface="Courier New" panose="02070309020205020404" pitchFamily="49" charset="0"/>
              </a:endParaRPr>
            </a:p>
          </p:txBody>
        </p:sp>
        <p:sp>
          <p:nvSpPr>
            <p:cNvPr id="28" name="TextBox 27"/>
            <p:cNvSpPr txBox="1"/>
            <p:nvPr/>
          </p:nvSpPr>
          <p:spPr>
            <a:xfrm rot="1531279">
              <a:off x="2496553" y="5712647"/>
              <a:ext cx="288032" cy="369332"/>
            </a:xfrm>
            <a:prstGeom prst="rect">
              <a:avLst/>
            </a:prstGeom>
            <a:noFill/>
          </p:spPr>
          <p:txBody>
            <a:bodyPr wrap="square" rtlCol="0">
              <a:spAutoFit/>
            </a:bodyPr>
            <a:lstStyle/>
            <a:p>
              <a:r>
                <a:rPr lang="nl-BE" dirty="0"/>
                <a:t>…</a:t>
              </a:r>
              <a:endParaRPr lang="en-GB" dirty="0"/>
            </a:p>
          </p:txBody>
        </p:sp>
      </p:gr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94</a:t>
            </a:fld>
            <a:endParaRPr lang="nl-BE" sz="900" dirty="0">
              <a:solidFill>
                <a:schemeClr val="bg1"/>
              </a:solidFill>
            </a:endParaRPr>
          </a:p>
        </p:txBody>
      </p:sp>
      <p:sp>
        <p:nvSpPr>
          <p:cNvPr id="2" name="TextBox 1"/>
          <p:cNvSpPr txBox="1"/>
          <p:nvPr/>
        </p:nvSpPr>
        <p:spPr>
          <a:xfrm rot="20014377">
            <a:off x="6064226" y="3945317"/>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Use case: parameter exploration </a:t>
            </a:r>
          </a:p>
        </p:txBody>
      </p:sp>
    </p:spTree>
    <p:extLst>
      <p:ext uri="{BB962C8B-B14F-4D97-AF65-F5344CB8AC3E}">
        <p14:creationId xmlns:p14="http://schemas.microsoft.com/office/powerpoint/2010/main" val="27546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TextBox 7"/>
          <p:cNvSpPr txBox="1">
            <a:spLocks noChangeArrowheads="1"/>
          </p:cNvSpPr>
          <p:nvPr/>
        </p:nvSpPr>
        <p:spPr bwMode="auto">
          <a:xfrm>
            <a:off x="2135560" y="4653136"/>
            <a:ext cx="8229600" cy="923330"/>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Genius login node:</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95</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479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p:cNvSpPr txBox="1">
            <a:spLocks noChangeArrowheads="1"/>
          </p:cNvSpPr>
          <p:nvPr/>
        </p:nvSpPr>
        <p:spPr bwMode="auto">
          <a:xfrm>
            <a:off x="2135560" y="4657477"/>
            <a:ext cx="8229600" cy="1477328"/>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interactive session:</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srun</a:t>
            </a:r>
            <a:r>
              <a:rPr lang="en-US" b="1" dirty="0">
                <a:solidFill>
                  <a:schemeClr val="bg1"/>
                </a:solidFill>
                <a:latin typeface="Courier New" pitchFamily="49" charset="0"/>
                <a:cs typeface="Courier New" pitchFamily="49" charset="0"/>
              </a:rPr>
              <a:t> --clusters=</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--account=lpt2_sysadmin --partition=interactive --</a:t>
            </a:r>
            <a:r>
              <a:rPr lang="en-US" b="1" dirty="0" err="1">
                <a:solidFill>
                  <a:schemeClr val="bg1"/>
                </a:solidFill>
                <a:latin typeface="Courier New" pitchFamily="49" charset="0"/>
                <a:cs typeface="Courier New" pitchFamily="49" charset="0"/>
              </a:rPr>
              <a:t>pty</a:t>
            </a:r>
            <a:r>
              <a:rPr lang="en-US" b="1" dirty="0">
                <a:solidFill>
                  <a:schemeClr val="bg1"/>
                </a:solidFill>
                <a:latin typeface="Courier New" pitchFamily="49" charset="0"/>
                <a:cs typeface="Courier New" pitchFamily="49" charset="0"/>
              </a:rPr>
              <a:t> bash –l</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96</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2731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97</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703512" y="4221088"/>
                <a:ext cx="7180235" cy="101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nl-BE" sz="3200" b="0" i="1" smtClean="0">
                              <a:latin typeface="Cambria Math" panose="02040503050406030204" pitchFamily="18" charset="0"/>
                            </a:rPr>
                            <m:t>𝑤𝑎𝑙𝑙𝑡𝑖𝑚𝑒</m:t>
                          </m:r>
                        </m:e>
                        <m:sub>
                          <m:r>
                            <a:rPr lang="nl-BE" sz="3200" b="0" i="1" smtClean="0">
                              <a:latin typeface="Cambria Math" panose="02040503050406030204" pitchFamily="18" charset="0"/>
                            </a:rPr>
                            <m:t>𝑗𝑜𝑏</m:t>
                          </m:r>
                        </m:sub>
                      </m:sSub>
                      <m:r>
                        <a:rPr lang="en-GB" sz="3200" i="1" smtClean="0">
                          <a:latin typeface="Cambria Math" panose="02040503050406030204" pitchFamily="18" charset="0"/>
                          <a:ea typeface="Cambria Math" panose="02040503050406030204" pitchFamily="18" charset="0"/>
                        </a:rPr>
                        <m:t>≥</m:t>
                      </m:r>
                      <m:f>
                        <m:fPr>
                          <m:ctrlPr>
                            <a:rPr lang="en-GB" sz="320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𝑁</m:t>
                          </m:r>
                          <m:r>
                            <a:rPr lang="nl-BE" sz="3200" b="0" i="1" smtClean="0">
                              <a:latin typeface="Cambria Math" panose="02040503050406030204" pitchFamily="18" charset="0"/>
                              <a:ea typeface="Cambria Math" panose="02040503050406030204" pitchFamily="18" charset="0"/>
                            </a:rPr>
                            <m:t>∙</m:t>
                          </m:r>
                          <m:sSub>
                            <m:sSubPr>
                              <m:ctrlPr>
                                <a:rPr lang="nl-BE" sz="3200" b="0" i="1" smtClean="0">
                                  <a:latin typeface="Cambria Math" panose="02040503050406030204" pitchFamily="18" charset="0"/>
                                  <a:ea typeface="Cambria Math" panose="02040503050406030204" pitchFamily="18" charset="0"/>
                                </a:rPr>
                              </m:ctrlPr>
                            </m:sSubPr>
                            <m:e>
                              <m:r>
                                <a:rPr lang="nl-BE" sz="3200" i="1">
                                  <a:latin typeface="Cambria Math" panose="02040503050406030204" pitchFamily="18" charset="0"/>
                                  <a:ea typeface="Cambria Math" panose="02040503050406030204" pitchFamily="18" charset="0"/>
                                </a:rPr>
                                <m:t>𝑤𝑎𝑙𝑙𝑡𝑖𝑚𝑒</m:t>
                              </m:r>
                            </m:e>
                            <m:sub>
                              <m:r>
                                <a:rPr lang="nl-BE" sz="3200" b="0" i="1" smtClean="0">
                                  <a:latin typeface="Cambria Math" panose="02040503050406030204" pitchFamily="18" charset="0"/>
                                  <a:ea typeface="Cambria Math" panose="02040503050406030204" pitchFamily="18" charset="0"/>
                                </a:rPr>
                                <m:t>𝑤𝑜𝑟𝑘</m:t>
                              </m:r>
                              <m:r>
                                <a:rPr lang="nl-BE" sz="3200" b="0" i="1" smtClean="0">
                                  <a:latin typeface="Cambria Math" panose="02040503050406030204" pitchFamily="18" charset="0"/>
                                  <a:ea typeface="Cambria Math" panose="02040503050406030204" pitchFamily="18" charset="0"/>
                                </a:rPr>
                                <m:t> </m:t>
                              </m:r>
                              <m:r>
                                <a:rPr lang="nl-BE" sz="3200" b="0" i="1" smtClean="0">
                                  <a:latin typeface="Cambria Math" panose="02040503050406030204" pitchFamily="18" charset="0"/>
                                  <a:ea typeface="Cambria Math" panose="02040503050406030204" pitchFamily="18" charset="0"/>
                                </a:rPr>
                                <m:t>𝑖𝑡𝑒𝑚</m:t>
                              </m:r>
                            </m:sub>
                          </m:sSub>
                        </m:num>
                        <m:den>
                          <m:r>
                            <a:rPr lang="nl-BE" sz="3200" b="0" i="1" smtClean="0">
                              <a:latin typeface="Cambria Math" panose="02040503050406030204" pitchFamily="18" charset="0"/>
                              <a:ea typeface="Cambria Math" panose="02040503050406030204" pitchFamily="18" charset="0"/>
                            </a:rPr>
                            <m:t>𝑛𝑜𝑑𝑒𝑠</m:t>
                          </m:r>
                          <m:r>
                            <a:rPr lang="nl-BE" sz="3200" b="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𝑛𝑡𝑎𝑠𝑘𝑠</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𝑝𝑒𝑟</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𝑛𝑜𝑑𝑒</m:t>
                          </m:r>
                        </m:den>
                      </m:f>
                    </m:oMath>
                  </m:oMathPara>
                </a14:m>
                <a:endParaRPr lang="nl-BE" sz="32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03512" y="4221088"/>
                <a:ext cx="7180235" cy="1017907"/>
              </a:xfrm>
              <a:prstGeom prst="rect">
                <a:avLst/>
              </a:prstGeom>
              <a:blipFill>
                <a:blip r:embed="rId3"/>
                <a:stretch>
                  <a:fillRect/>
                </a:stretch>
              </a:blipFill>
            </p:spPr>
            <p:txBody>
              <a:bodyPr/>
              <a:lstStyle/>
              <a:p>
                <a:r>
                  <a:rPr lang="en-GB">
                    <a:noFill/>
                  </a:rPr>
                  <a:t> </a:t>
                </a:r>
              </a:p>
            </p:txBody>
          </p:sp>
        </mc:Fallback>
      </mc:AlternateContent>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4"/>
              </a:buBlip>
            </a:pPr>
            <a:r>
              <a:rPr lang="en-US" dirty="0"/>
              <a:t>Write </a:t>
            </a:r>
            <a:r>
              <a:rPr lang="en-US" dirty="0" err="1"/>
              <a:t>slurm</a:t>
            </a:r>
            <a:r>
              <a:rPr lang="en-US" dirty="0"/>
              <a:t> script with parameters</a:t>
            </a:r>
          </a:p>
          <a:p>
            <a:pPr indent="-324000">
              <a:buBlip>
                <a:blip r:embed="rId4"/>
              </a:buBlip>
            </a:pPr>
            <a:r>
              <a:rPr lang="en-US" dirty="0"/>
              <a:t>Create Excel sheet with data</a:t>
            </a:r>
          </a:p>
          <a:p>
            <a:pPr marL="533250" lvl="1" indent="-342900">
              <a:buClr>
                <a:srgbClr val="DB6C30"/>
              </a:buClr>
            </a:pPr>
            <a:r>
              <a:rPr lang="en-US" dirty="0"/>
              <a:t>Convert to CSV format</a:t>
            </a:r>
          </a:p>
          <a:p>
            <a:pPr indent="-324000">
              <a:buBlip>
                <a:blip r:embed="rId4"/>
              </a:buBlip>
            </a:pPr>
            <a:r>
              <a:rPr lang="en-US" dirty="0"/>
              <a:t>Submit with </a:t>
            </a:r>
            <a:r>
              <a:rPr lang="en-US" dirty="0" err="1"/>
              <a:t>wsub</a:t>
            </a:r>
            <a:endParaRPr lang="en-US" dirty="0"/>
          </a:p>
          <a:p>
            <a:pPr marL="533250" lvl="1" indent="-342900">
              <a:buClr>
                <a:srgbClr val="DB6C30"/>
              </a:buClr>
            </a:pPr>
            <a:r>
              <a:rPr lang="en-US" dirty="0" err="1"/>
              <a:t>walltime</a:t>
            </a:r>
            <a:r>
              <a:rPr lang="en-US" dirty="0"/>
              <a:t> is time to complete all work items</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Data exploration: steps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2159282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98</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batch.sh.worker</a:t>
              </a:r>
              <a:endParaRPr lang="nl-BE" dirty="0">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queries for work</a:t>
            </a:r>
            <a:endParaRPr lang="nl-BE" dirty="0">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notifies on</a:t>
            </a:r>
            <a:br>
              <a:rPr lang="en-US" dirty="0">
                <a:latin typeface="Calibri" pitchFamily="34" charset="0"/>
              </a:rPr>
            </a:br>
            <a:r>
              <a:rPr lang="en-US" dirty="0">
                <a:latin typeface="Calibri" pitchFamily="34" charset="0"/>
              </a:rPr>
              <a:t>success/failure, queries</a:t>
            </a:r>
          </a:p>
          <a:p>
            <a:pPr eaLnBrk="1" hangingPunct="1"/>
            <a:r>
              <a:rPr lang="en-US" dirty="0">
                <a:latin typeface="Calibri" pitchFamily="34" charset="0"/>
              </a:rPr>
              <a:t>for more work</a:t>
            </a:r>
            <a:endParaRPr lang="nl-BE" dirty="0">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54142" y="2420467"/>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processing: informally</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99</a:t>
            </a:fld>
            <a:endParaRPr lang="en-US"/>
          </a:p>
        </p:txBody>
      </p:sp>
      <p:sp>
        <p:nvSpPr>
          <p:cNvPr id="6" name="Rectangle 5"/>
          <p:cNvSpPr/>
          <p:nvPr/>
        </p:nvSpPr>
        <p:spPr>
          <a:xfrm>
            <a:off x="2783632" y="4978856"/>
            <a:ext cx="2736304" cy="579834"/>
          </a:xfrm>
          <a:prstGeom prst="rect">
            <a:avLst/>
          </a:prstGeom>
          <a:blipFill>
            <a:blip r:embed="rId3"/>
            <a:tile tx="0" ty="0" sx="100000" sy="100000" flip="none" algn="tl"/>
          </a:blipFill>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Here </a:t>
            </a:r>
            <a:r>
              <a:rPr lang="nl-BE" sz="2800" dirty="0" err="1">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be</a:t>
            </a: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 Dragons</a:t>
            </a:r>
            <a:endParaRPr lang="en-GB"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endParaRPr>
          </a:p>
        </p:txBody>
      </p:sp>
      <p:pic>
        <p:nvPicPr>
          <p:cNvPr id="3076" name="Picture 4" descr="Cartoon Dragon Images - Cliparts.co"/>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11824" y="4114760"/>
            <a:ext cx="1039714" cy="939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5"/>
              </a:buBlip>
            </a:pPr>
            <a:r>
              <a:rPr lang="en-US" dirty="0"/>
              <a:t>Many work items, i.e., #work items/#</a:t>
            </a:r>
            <a:r>
              <a:rPr lang="en-US" dirty="0" err="1"/>
              <a:t>proc</a:t>
            </a:r>
            <a:r>
              <a:rPr lang="en-US" dirty="0"/>
              <a:t> &gt;&gt; 1</a:t>
            </a:r>
          </a:p>
          <a:p>
            <a:pPr marL="190350" indent="-342900">
              <a:buBlip>
                <a:blip r:embed="rId5"/>
              </a:buBlip>
            </a:pPr>
            <a:r>
              <a:rPr lang="en-US" dirty="0"/>
              <a:t>time(work item) &gt; 1 minute</a:t>
            </a:r>
          </a:p>
          <a:p>
            <a:pPr marL="190350" indent="-342900">
              <a:buBlip>
                <a:blip r:embed="rId5"/>
              </a:buBlip>
            </a:pPr>
            <a:r>
              <a:rPr lang="en-US" dirty="0"/>
              <a:t>Work item is not multithreaded</a:t>
            </a:r>
          </a:p>
          <a:p>
            <a:pPr marL="190350" indent="-342900">
              <a:buBlip>
                <a:blip r:embed="rId5"/>
              </a:buBlip>
            </a:pPr>
            <a:r>
              <a:rPr lang="en-US" dirty="0"/>
              <a:t>Work item is multithreaded</a:t>
            </a:r>
          </a:p>
          <a:p>
            <a:pPr marL="533250" lvl="1" indent="-342900">
              <a:buClr>
                <a:srgbClr val="DB6C30"/>
              </a:buClr>
            </a:pPr>
            <a:r>
              <a:rPr lang="en-US" dirty="0"/>
              <a:t>will work, but user must be careful to request the right resources</a:t>
            </a:r>
          </a:p>
          <a:p>
            <a:pPr marL="533250" lvl="1" indent="-342900">
              <a:buClr>
                <a:srgbClr val="DB6C30"/>
              </a:buClr>
            </a:pPr>
            <a:r>
              <a:rPr lang="en-US" dirty="0"/>
              <a:t>Use –threaded &lt;n&gt;  flag with </a:t>
            </a:r>
            <a:r>
              <a:rPr lang="en-US" dirty="0" err="1"/>
              <a:t>wsub</a:t>
            </a:r>
            <a:endParaRPr lang="en-US" dirty="0"/>
          </a:p>
          <a:p>
            <a:pPr marL="0" indent="0">
              <a:buNone/>
            </a:pPr>
            <a:endParaRPr lang="en-US" dirty="0"/>
          </a:p>
          <a:p>
            <a:pPr marL="190350" indent="-342900">
              <a:buBlip>
                <a:blip r:embed="rId5"/>
              </a:buBlip>
            </a:pPr>
            <a:r>
              <a:rPr lang="en-US" dirty="0"/>
              <a:t>Here be dragons: licensing!</a:t>
            </a:r>
          </a:p>
          <a:p>
            <a:pPr marL="0" indent="0">
              <a:buNone/>
            </a:pPr>
            <a:endParaRPr lang="en-US" dirty="0"/>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How to use worker well?</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412745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51.1"/>
</p:tagLst>
</file>

<file path=ppt/tags/tag4.xml><?xml version="1.0" encoding="utf-8"?>
<p:tagLst xmlns:a="http://schemas.openxmlformats.org/drawingml/2006/main" xmlns:r="http://schemas.openxmlformats.org/officeDocument/2006/relationships" xmlns:p="http://schemas.openxmlformats.org/presentationml/2006/main">
  <p:tag name="TIMING" val="|24.7|7.5|43.4"/>
</p:tagLst>
</file>

<file path=ppt/tags/tag5.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8.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customXsn xmlns="http://schemas.microsoft.com/office/2006/metadata/customXsn">
  <xsnLocation/>
  <cached>True</cached>
  <openByDefault>True</openByDefault>
  <xsnScope>/sites/hpc</xsnScope>
</customXsn>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customXml/itemProps2.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4.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5.xml><?xml version="1.0" encoding="utf-8"?>
<ds:datastoreItem xmlns:ds="http://schemas.openxmlformats.org/officeDocument/2006/customXml" ds:itemID="{8B7C5771-2E3B-4E9C-8DA9-F557198FE9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9674</Words>
  <Application>Microsoft Office PowerPoint</Application>
  <PresentationFormat>Widescreen</PresentationFormat>
  <Paragraphs>1626</Paragraphs>
  <Slides>112</Slides>
  <Notes>46</Notes>
  <HiddenSlides>0</HiddenSlides>
  <MMClips>3</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112</vt:i4>
      </vt:variant>
    </vt:vector>
  </HeadingPairs>
  <TitlesOfParts>
    <vt:vector size="132" baseType="lpstr">
      <vt:lpstr>72 Monospace</vt:lpstr>
      <vt:lpstr>Arial</vt:lpstr>
      <vt:lpstr>Arvo</vt:lpstr>
      <vt:lpstr>Calibri</vt:lpstr>
      <vt:lpstr>Calibri Light</vt:lpstr>
      <vt:lpstr>Cambria Math</vt:lpstr>
      <vt:lpstr>Courier New</vt:lpstr>
      <vt:lpstr>FlandersArtSans-Bold</vt:lpstr>
      <vt:lpstr>FlandersArtSans-Medium</vt:lpstr>
      <vt:lpstr>FlandersArtSans-Regular</vt:lpstr>
      <vt:lpstr>Impact</vt:lpstr>
      <vt:lpstr>Open Sans Extrabold</vt:lpstr>
      <vt:lpstr>Script MT Bold</vt:lpstr>
      <vt:lpstr>Times New Roman</vt:lpstr>
      <vt:lpstr>Trebuchet MS</vt:lpstr>
      <vt:lpstr>Wingdings</vt:lpstr>
      <vt:lpstr>VSC_Orange</vt:lpstr>
      <vt:lpstr>Office Theme</vt:lpstr>
      <vt:lpstr>1_Office Theme</vt:lpstr>
      <vt:lpstr>Vergelijking</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Tier-2 credit system - what</vt:lpstr>
      <vt:lpstr>Tier-2 credit system - why</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1529</cp:revision>
  <dcterms:created xsi:type="dcterms:W3CDTF">2012-07-10T07:57:57Z</dcterms:created>
  <dcterms:modified xsi:type="dcterms:W3CDTF">2024-05-14T11:56:33Z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